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0" r:id="rId3"/>
    <p:sldId id="303" r:id="rId4"/>
    <p:sldId id="281" r:id="rId5"/>
    <p:sldId id="289" r:id="rId6"/>
    <p:sldId id="290" r:id="rId7"/>
    <p:sldId id="291" r:id="rId8"/>
    <p:sldId id="292" r:id="rId9"/>
    <p:sldId id="293" r:id="rId10"/>
    <p:sldId id="294" r:id="rId11"/>
    <p:sldId id="282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7" r:id="rId20"/>
    <p:sldId id="283" r:id="rId21"/>
    <p:sldId id="284" r:id="rId22"/>
    <p:sldId id="285" r:id="rId23"/>
    <p:sldId id="288" r:id="rId24"/>
    <p:sldId id="286" r:id="rId25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61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5B85A-BCDE-428D-BFD1-5FD5DE89CFB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81200" y="4038600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Organic Chemistry online homework systems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Houseknecht</a:t>
            </a:r>
            <a:r>
              <a:rPr lang="en-US" dirty="0" smtClean="0"/>
              <a:t> (Wittenberg University, Ohio)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91860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950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52260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200400"/>
            <a:ext cx="8686800" cy="27432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76616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505200"/>
            <a:ext cx="8686800" cy="24384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686800" cy="685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5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929611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886200"/>
            <a:ext cx="8686800" cy="20574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686800" cy="1066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16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85204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4495800"/>
            <a:ext cx="8686800" cy="1447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686800" cy="13716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23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18461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257800"/>
            <a:ext cx="8686800" cy="685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686800" cy="21336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8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77165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2438400"/>
            <a:ext cx="8686800" cy="27432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2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16919"/>
              </p:ext>
            </p:extLst>
          </p:nvPr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596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-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62911"/>
              </p:ext>
            </p:extLst>
          </p:nvPr>
        </p:nvGraphicFramePr>
        <p:xfrm>
          <a:off x="304800" y="1676397"/>
          <a:ext cx="8534400" cy="4789712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1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(Non)Unique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Randomized questions</a:t>
            </a:r>
          </a:p>
          <a:p>
            <a:r>
              <a:rPr lang="en-US" dirty="0" smtClean="0"/>
              <a:t>Hints and feedback</a:t>
            </a:r>
          </a:p>
          <a:p>
            <a:r>
              <a:rPr lang="en-US" dirty="0" smtClean="0"/>
              <a:t>Improved student outcomes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Homework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</a:p>
          <a:p>
            <a:r>
              <a:rPr lang="en-US" dirty="0" smtClean="0"/>
              <a:t>Examined </a:t>
            </a:r>
            <a:r>
              <a:rPr lang="en-US" dirty="0" err="1" smtClean="0"/>
              <a:t>Aldehydes</a:t>
            </a:r>
            <a:r>
              <a:rPr lang="en-US" dirty="0" smtClean="0"/>
              <a:t> and </a:t>
            </a:r>
            <a:r>
              <a:rPr lang="en-US" dirty="0" err="1" smtClean="0"/>
              <a:t>Ketones</a:t>
            </a:r>
            <a:r>
              <a:rPr lang="en-US" dirty="0" smtClean="0"/>
              <a:t> chapters of:</a:t>
            </a:r>
          </a:p>
          <a:p>
            <a:pPr lvl="1"/>
            <a:r>
              <a:rPr lang="en-US" dirty="0" err="1" smtClean="0"/>
              <a:t>Cengage’s</a:t>
            </a:r>
            <a:r>
              <a:rPr lang="en-US" dirty="0" smtClean="0"/>
              <a:t> OWL –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McGraw Hill’s Connect Plus – Carey, </a:t>
            </a:r>
            <a:r>
              <a:rPr lang="en-US" u="sng" dirty="0" smtClean="0"/>
              <a:t>Smith</a:t>
            </a:r>
          </a:p>
          <a:p>
            <a:pPr lvl="1"/>
            <a:r>
              <a:rPr lang="en-US" dirty="0" smtClean="0"/>
              <a:t>Pearson’s Mastering Chemistry – </a:t>
            </a:r>
            <a:r>
              <a:rPr lang="en-US" dirty="0" err="1" smtClean="0"/>
              <a:t>Bruice</a:t>
            </a:r>
            <a:r>
              <a:rPr lang="en-US" dirty="0" smtClean="0"/>
              <a:t>, </a:t>
            </a:r>
            <a:r>
              <a:rPr lang="en-US" u="sng" dirty="0" smtClean="0"/>
              <a:t>Wade</a:t>
            </a:r>
          </a:p>
          <a:p>
            <a:pPr lvl="1"/>
            <a:r>
              <a:rPr lang="en-US" dirty="0" smtClean="0"/>
              <a:t>Wiley’s Wiley Plus – </a:t>
            </a:r>
            <a:r>
              <a:rPr lang="en-US" u="sng" dirty="0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Solomons</a:t>
            </a:r>
            <a:endParaRPr lang="en-US" dirty="0" smtClean="0"/>
          </a:p>
          <a:p>
            <a:pPr lvl="1"/>
            <a:r>
              <a:rPr lang="en-US" dirty="0" smtClean="0"/>
              <a:t>Sapling Learning – any,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Web Assign – any, </a:t>
            </a:r>
            <a:r>
              <a:rPr lang="en-US" u="sng" dirty="0" err="1" smtClean="0"/>
              <a:t>McMurry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OWL (</a:t>
            </a:r>
            <a:r>
              <a:rPr lang="en-US" dirty="0" err="1" smtClean="0"/>
              <a:t>Cengage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Instruction oriented – Simulations and Tutorials</a:t>
            </a:r>
          </a:p>
          <a:p>
            <a:pPr lvl="1"/>
            <a:r>
              <a:rPr lang="en-US" dirty="0" smtClean="0"/>
              <a:t>Very little synthesis practice</a:t>
            </a:r>
          </a:p>
          <a:p>
            <a:pPr lvl="1"/>
            <a:r>
              <a:rPr lang="en-US" dirty="0" smtClean="0"/>
              <a:t>Easy to use / few choices</a:t>
            </a:r>
          </a:p>
          <a:p>
            <a:pPr lvl="1"/>
            <a:r>
              <a:rPr lang="en-US" dirty="0" smtClean="0"/>
              <a:t>Includes many end-of-chapter questions</a:t>
            </a:r>
          </a:p>
          <a:p>
            <a:r>
              <a:rPr lang="en-US" dirty="0" err="1" smtClean="0"/>
              <a:t>WileyPLUS</a:t>
            </a:r>
            <a:endParaRPr lang="en-US" dirty="0" smtClean="0"/>
          </a:p>
          <a:p>
            <a:pPr lvl="1"/>
            <a:r>
              <a:rPr lang="en-US" dirty="0" smtClean="0"/>
              <a:t>Opposite OWL – 32 RANDOM synthesis questions</a:t>
            </a:r>
          </a:p>
          <a:p>
            <a:pPr lvl="1"/>
            <a:r>
              <a:rPr lang="en-US" dirty="0" smtClean="0"/>
              <a:t>14 random mechanism questions + linked mechanisms</a:t>
            </a:r>
          </a:p>
          <a:p>
            <a:pPr lvl="1"/>
            <a:r>
              <a:rPr lang="en-US" dirty="0" smtClean="0"/>
              <a:t>Includes most book questions, all test bank questions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 and </a:t>
            </a:r>
            <a:r>
              <a:rPr lang="en-US" dirty="0" err="1" smtClean="0"/>
              <a:t>LearnSmart</a:t>
            </a:r>
            <a:r>
              <a:rPr lang="en-US" dirty="0" smtClean="0"/>
              <a:t> (McGraw-Hill)</a:t>
            </a:r>
          </a:p>
          <a:p>
            <a:pPr lvl="1"/>
            <a:r>
              <a:rPr lang="en-US" dirty="0" smtClean="0"/>
              <a:t>Connect is mostly book questions, but not all questions from book are included</a:t>
            </a:r>
          </a:p>
          <a:p>
            <a:pPr lvl="1"/>
            <a:r>
              <a:rPr lang="en-US" dirty="0" smtClean="0"/>
              <a:t>More multiple choice</a:t>
            </a:r>
          </a:p>
          <a:p>
            <a:pPr lvl="1"/>
            <a:r>
              <a:rPr lang="en-US" dirty="0" smtClean="0"/>
              <a:t>Drawing interface was frustrating</a:t>
            </a:r>
          </a:p>
          <a:p>
            <a:pPr lvl="1"/>
            <a:r>
              <a:rPr lang="en-US" dirty="0" err="1" smtClean="0"/>
              <a:t>LearnSmart</a:t>
            </a:r>
            <a:r>
              <a:rPr lang="en-US" dirty="0" smtClean="0"/>
              <a:t> useful for student self-assessment</a:t>
            </a:r>
          </a:p>
          <a:p>
            <a:r>
              <a:rPr lang="en-US" dirty="0" smtClean="0"/>
              <a:t>Mastering Chemistry (Pearson)</a:t>
            </a:r>
          </a:p>
          <a:p>
            <a:pPr lvl="1"/>
            <a:r>
              <a:rPr lang="en-US" dirty="0" smtClean="0"/>
              <a:t>Primarily book and test bank questions</a:t>
            </a:r>
          </a:p>
          <a:p>
            <a:pPr lvl="1"/>
            <a:r>
              <a:rPr lang="en-US" dirty="0" smtClean="0"/>
              <a:t>Apparently no random items, but easy to pool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Sapling Learning</a:t>
            </a:r>
          </a:p>
          <a:p>
            <a:pPr lvl="1"/>
            <a:r>
              <a:rPr lang="en-US" dirty="0" smtClean="0"/>
              <a:t>Between OWL and </a:t>
            </a:r>
            <a:r>
              <a:rPr lang="en-US" dirty="0" err="1" smtClean="0"/>
              <a:t>WileyPLUS</a:t>
            </a:r>
            <a:endParaRPr lang="en-US" dirty="0" smtClean="0"/>
          </a:p>
          <a:p>
            <a:pPr lvl="1"/>
            <a:r>
              <a:rPr lang="en-US" dirty="0" smtClean="0"/>
              <a:t>Answers not available online (?)</a:t>
            </a:r>
          </a:p>
          <a:p>
            <a:pPr lvl="1"/>
            <a:r>
              <a:rPr lang="en-US" dirty="0" smtClean="0"/>
              <a:t>Well-balanced</a:t>
            </a:r>
          </a:p>
          <a:p>
            <a:r>
              <a:rPr lang="en-US" dirty="0" smtClean="0"/>
              <a:t>Web Assign</a:t>
            </a:r>
          </a:p>
          <a:p>
            <a:pPr lvl="1"/>
            <a:r>
              <a:rPr lang="en-US" dirty="0" smtClean="0"/>
              <a:t>Rather limited </a:t>
            </a:r>
            <a:r>
              <a:rPr lang="en-US" smtClean="0"/>
              <a:t>with respect </a:t>
            </a:r>
            <a:r>
              <a:rPr lang="en-US" dirty="0" smtClean="0"/>
              <a:t>to mechanism and synthesis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are highly viable options with OWL and </a:t>
            </a:r>
            <a:r>
              <a:rPr lang="en-US" dirty="0" err="1" smtClean="0"/>
              <a:t>WileyPLUS</a:t>
            </a:r>
            <a:r>
              <a:rPr lang="en-US" dirty="0" smtClean="0"/>
              <a:t> impressing me the most.</a:t>
            </a:r>
          </a:p>
          <a:p>
            <a:r>
              <a:rPr lang="en-US" dirty="0" smtClean="0"/>
              <a:t>I’m happy to show anyone around these systems later today or tomorrow.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 Bond, Wittenberg class of 2014</a:t>
            </a:r>
          </a:p>
          <a:p>
            <a:r>
              <a:rPr lang="en-US" dirty="0" smtClean="0"/>
              <a:t>Zach Gamble, Sapling Learning</a:t>
            </a:r>
          </a:p>
          <a:p>
            <a:r>
              <a:rPr lang="en-US" dirty="0" smtClean="0"/>
              <a:t>Sean Hickey, University of New Orleans, </a:t>
            </a:r>
            <a:r>
              <a:rPr lang="en-US" dirty="0" err="1" smtClean="0"/>
              <a:t>WileyPLUS</a:t>
            </a:r>
            <a:endParaRPr lang="en-US" dirty="0" smtClean="0"/>
          </a:p>
          <a:p>
            <a:r>
              <a:rPr lang="en-US" dirty="0" smtClean="0"/>
              <a:t>Stephanie </a:t>
            </a:r>
            <a:r>
              <a:rPr lang="en-US" dirty="0" err="1" smtClean="0"/>
              <a:t>Kahle</a:t>
            </a:r>
            <a:r>
              <a:rPr lang="en-US" dirty="0" smtClean="0"/>
              <a:t>, McGraw Hill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Impressions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Cengage’s OWL is easy to use and tutorial</a:t>
            </a:r>
          </a:p>
          <a:p>
            <a:pPr lvl="1"/>
            <a:r>
              <a:rPr lang="en-US" dirty="0" smtClean="0"/>
              <a:t>McGraw Hill’s </a:t>
            </a:r>
            <a:r>
              <a:rPr lang="en-US" dirty="0" err="1" smtClean="0"/>
              <a:t>LearnSmart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WileyPLUS</a:t>
            </a:r>
            <a:r>
              <a:rPr lang="en-US" dirty="0" smtClean="0"/>
              <a:t> is most powerful</a:t>
            </a:r>
          </a:p>
          <a:p>
            <a:endParaRPr lang="en-US" dirty="0" smtClean="0"/>
          </a:p>
          <a:p>
            <a:r>
              <a:rPr lang="en-US" dirty="0" smtClean="0"/>
              <a:t>Sapling Learning is between</a:t>
            </a:r>
          </a:p>
          <a:p>
            <a:endParaRPr lang="en-US" dirty="0"/>
          </a:p>
          <a:p>
            <a:r>
              <a:rPr lang="en-US" dirty="0" smtClean="0"/>
              <a:t>Mastering Chemistry (Pearson) and Web Assign more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0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03297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2895600"/>
            <a:ext cx="8686800" cy="304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54412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3505200"/>
            <a:ext cx="8686800" cy="24384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686800" cy="6096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8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51834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4114800"/>
            <a:ext cx="8686800" cy="1828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686800" cy="12192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436826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4724400"/>
            <a:ext cx="8686800" cy="12192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686800" cy="17526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41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1983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5257800"/>
            <a:ext cx="8686800" cy="685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686800" cy="23622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49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641896"/>
              </p:ext>
            </p:extLst>
          </p:nvPr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286000"/>
            <a:ext cx="8686800" cy="29718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9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EXPANDSHOWBAR" val="True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1325</Words>
  <Application>Microsoft Office PowerPoint</Application>
  <PresentationFormat>On-screen Show (4:3)</PresentationFormat>
  <Paragraphs>1355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Organic Chemistry online homework systems</vt:lpstr>
      <vt:lpstr>Online Homework Systems</vt:lpstr>
      <vt:lpstr>My Impressions</vt:lpstr>
      <vt:lpstr>Quantitative Results</vt:lpstr>
      <vt:lpstr>Quantitative Results</vt:lpstr>
      <vt:lpstr>Quantitative Results</vt:lpstr>
      <vt:lpstr>Quantitative Results</vt:lpstr>
      <vt:lpstr>Quantitative Results</vt:lpstr>
      <vt:lpstr>Quantitative Results</vt:lpstr>
      <vt:lpstr>Quantitative Results</vt:lpstr>
      <vt:lpstr>Quantitative Results (cont)</vt:lpstr>
      <vt:lpstr>Quantitative Results (cont)</vt:lpstr>
      <vt:lpstr>Quantitative Results (cont)</vt:lpstr>
      <vt:lpstr>Quantitative Results (cont)</vt:lpstr>
      <vt:lpstr>Quantitative Results (cont)</vt:lpstr>
      <vt:lpstr>Quantitative Results (cont)</vt:lpstr>
      <vt:lpstr>Quantitative Results (cont)</vt:lpstr>
      <vt:lpstr>Quantitative Results - Summary</vt:lpstr>
      <vt:lpstr>(Non)Unique Features</vt:lpstr>
      <vt:lpstr>Unique Features</vt:lpstr>
      <vt:lpstr>Unique Features</vt:lpstr>
      <vt:lpstr>Unique Features</vt:lpstr>
      <vt:lpstr>Conclusions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textbooks and online homework systems</dc:title>
  <dc:creator>Justin</dc:creator>
  <cp:lastModifiedBy>LocalAdministrator</cp:lastModifiedBy>
  <cp:revision>58</cp:revision>
  <dcterms:created xsi:type="dcterms:W3CDTF">2013-06-03T10:40:32Z</dcterms:created>
  <dcterms:modified xsi:type="dcterms:W3CDTF">2014-06-07T11:04:23Z</dcterms:modified>
</cp:coreProperties>
</file>