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59" r:id="rId2"/>
    <p:sldId id="304" r:id="rId3"/>
    <p:sldId id="279" r:id="rId4"/>
    <p:sldId id="326" r:id="rId5"/>
    <p:sldId id="305" r:id="rId6"/>
    <p:sldId id="306" r:id="rId7"/>
    <p:sldId id="307" r:id="rId8"/>
    <p:sldId id="327" r:id="rId9"/>
    <p:sldId id="278" r:id="rId10"/>
    <p:sldId id="308" r:id="rId11"/>
    <p:sldId id="328" r:id="rId12"/>
    <p:sldId id="283" r:id="rId13"/>
    <p:sldId id="329" r:id="rId14"/>
    <p:sldId id="309" r:id="rId15"/>
    <p:sldId id="310" r:id="rId16"/>
    <p:sldId id="311" r:id="rId17"/>
    <p:sldId id="312" r:id="rId18"/>
    <p:sldId id="330" r:id="rId19"/>
    <p:sldId id="317" r:id="rId20"/>
    <p:sldId id="318" r:id="rId21"/>
    <p:sldId id="319" r:id="rId22"/>
    <p:sldId id="331" r:id="rId23"/>
    <p:sldId id="332" r:id="rId24"/>
    <p:sldId id="352" r:id="rId25"/>
    <p:sldId id="350" r:id="rId26"/>
    <p:sldId id="351" r:id="rId27"/>
  </p:sldIdLst>
  <p:sldSz cx="9144000" cy="6858000" type="screen4x3"/>
  <p:notesSz cx="6881813" cy="9296400"/>
  <p:custDataLst>
    <p:tags r:id="rId30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61" autoAdjust="0"/>
    <p:restoredTop sz="94660"/>
  </p:normalViewPr>
  <p:slideViewPr>
    <p:cSldViewPr>
      <p:cViewPr varScale="1">
        <p:scale>
          <a:sx n="87" d="100"/>
          <a:sy n="87" d="100"/>
        </p:scale>
        <p:origin x="111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ags" Target="tags/tag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4" tIns="46217" rIns="92434" bIns="46217" numCol="1" anchor="t" anchorCtr="0" compatLnSpc="1">
            <a:prstTxWarp prst="textNoShape">
              <a:avLst/>
            </a:prstTxWarp>
          </a:bodyPr>
          <a:lstStyle>
            <a:lvl1pPr defTabSz="923464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102" y="0"/>
            <a:ext cx="2982119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4" tIns="46217" rIns="92434" bIns="46217" numCol="1" anchor="t" anchorCtr="0" compatLnSpc="1">
            <a:prstTxWarp prst="textNoShape">
              <a:avLst/>
            </a:prstTxWarp>
          </a:bodyPr>
          <a:lstStyle>
            <a:lvl1pPr algn="r" defTabSz="923464" eaLnBrk="0" hangingPunct="0">
              <a:defRPr sz="1200"/>
            </a:lvl1pPr>
          </a:lstStyle>
          <a:p>
            <a:fld id="{F46BD4F8-340C-4439-B3AE-0314F5421DAF}" type="datetimeFigureOut">
              <a:rPr lang="en-US"/>
              <a:pPr/>
              <a:t>8/6/2014</a:t>
            </a:fld>
            <a:endParaRPr lang="en-US"/>
          </a:p>
        </p:txBody>
      </p:sp>
      <p:sp>
        <p:nvSpPr>
          <p:cNvPr id="1095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792"/>
            <a:ext cx="2982119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4" tIns="46217" rIns="92434" bIns="46217" numCol="1" anchor="b" anchorCtr="0" compatLnSpc="1">
            <a:prstTxWarp prst="textNoShape">
              <a:avLst/>
            </a:prstTxWarp>
          </a:bodyPr>
          <a:lstStyle>
            <a:lvl1pPr defTabSz="923464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1095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102" y="8829792"/>
            <a:ext cx="2982119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4" tIns="46217" rIns="92434" bIns="46217" numCol="1" anchor="b" anchorCtr="0" compatLnSpc="1">
            <a:prstTxWarp prst="textNoShape">
              <a:avLst/>
            </a:prstTxWarp>
          </a:bodyPr>
          <a:lstStyle>
            <a:lvl1pPr algn="r" defTabSz="923464" eaLnBrk="0" hangingPunct="0">
              <a:defRPr sz="1200"/>
            </a:lvl1pPr>
          </a:lstStyle>
          <a:p>
            <a:fld id="{2EEE5009-2ED6-4BCC-9402-44AA4788B77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909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119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4" tIns="46217" rIns="92434" bIns="46217" numCol="1" anchor="t" anchorCtr="0" compatLnSpc="1">
            <a:prstTxWarp prst="textNoShape">
              <a:avLst/>
            </a:prstTxWarp>
          </a:bodyPr>
          <a:lstStyle>
            <a:lvl1pPr defTabSz="923464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66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102" y="0"/>
            <a:ext cx="2982119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4" tIns="46217" rIns="92434" bIns="46217" numCol="1" anchor="t" anchorCtr="0" compatLnSpc="1">
            <a:prstTxWarp prst="textNoShape">
              <a:avLst/>
            </a:prstTxWarp>
          </a:bodyPr>
          <a:lstStyle>
            <a:lvl1pPr algn="r" defTabSz="923464" eaLnBrk="0" hangingPunct="0">
              <a:defRPr sz="1200"/>
            </a:lvl1pPr>
          </a:lstStyle>
          <a:p>
            <a:fld id="{51A2B783-095D-4FC9-A80B-DFFC7A6825C9}" type="datetimeFigureOut">
              <a:rPr lang="en-US"/>
              <a:pPr/>
              <a:t>8/6/2014</a:t>
            </a:fld>
            <a:endParaRPr lang="en-US"/>
          </a:p>
        </p:txBody>
      </p:sp>
      <p:sp>
        <p:nvSpPr>
          <p:cNvPr id="26628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66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182" y="4415709"/>
            <a:ext cx="5505450" cy="4183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4" tIns="46217" rIns="92434" bIns="462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66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792"/>
            <a:ext cx="2982119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4" tIns="46217" rIns="92434" bIns="46217" numCol="1" anchor="b" anchorCtr="0" compatLnSpc="1">
            <a:prstTxWarp prst="textNoShape">
              <a:avLst/>
            </a:prstTxWarp>
          </a:bodyPr>
          <a:lstStyle>
            <a:lvl1pPr defTabSz="923464" eaLnBrk="0" hangingPunct="0">
              <a:defRPr sz="1200"/>
            </a:lvl1pPr>
          </a:lstStyle>
          <a:p>
            <a:endParaRPr lang="en-US"/>
          </a:p>
        </p:txBody>
      </p:sp>
      <p:sp>
        <p:nvSpPr>
          <p:cNvPr id="266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102" y="8829792"/>
            <a:ext cx="2982119" cy="464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34" tIns="46217" rIns="92434" bIns="46217" numCol="1" anchor="b" anchorCtr="0" compatLnSpc="1">
            <a:prstTxWarp prst="textNoShape">
              <a:avLst/>
            </a:prstTxWarp>
          </a:bodyPr>
          <a:lstStyle>
            <a:lvl1pPr algn="r" defTabSz="923464" eaLnBrk="0" hangingPunct="0">
              <a:defRPr sz="1200"/>
            </a:lvl1pPr>
          </a:lstStyle>
          <a:p>
            <a:fld id="{1D967A0C-475A-4551-BF6D-6A872EC9D0F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670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67855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0640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7314450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23633055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468974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170369329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9178832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85805507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42102944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32455671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674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7020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6047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27960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911655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80519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80519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84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4337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1750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789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625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402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3140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7110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3803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B98C51C-47A4-46FB-B708-0CA0DBC96642}" type="datetimeFigureOut">
              <a:rPr lang="en-US"/>
              <a:pPr>
                <a:defRPr/>
              </a:pPr>
              <a:t>8/6/2014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D4CD8A5-AE24-4FB0-AE7C-D737B8151B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270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template-option-3.jp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44347" y="1524000"/>
            <a:ext cx="8229600" cy="2895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Transformation of the Traditional Organic Chemistry Lecture Sequence into a Hybrid of Face to Face Peer Learning and Online Lecture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3962400"/>
            <a:ext cx="8229600" cy="1935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indent="0" algn="ctr">
              <a:buNone/>
            </a:pPr>
            <a:endParaRPr lang="en-US" sz="3600" dirty="0"/>
          </a:p>
          <a:p>
            <a:pPr marL="0" indent="0" algn="ctr">
              <a:buNone/>
            </a:pPr>
            <a:endParaRPr lang="en-US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Vincent Maloney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Organic Chemistry IPFW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Traditional lecture plus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  Clickers questions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~ 3 per class with peer to peer problem solving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 smtClean="0"/>
              <a:t>Review sessions 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 smtClean="0"/>
              <a:t>2 x week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 smtClean="0"/>
              <a:t>Peer to peer problem solving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 smtClean="0"/>
              <a:t>~40% of class attended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en-US" dirty="0" smtClean="0"/>
              <a:t>Arrangements for those who could not attend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Lectures recorded on </a:t>
            </a:r>
            <a:r>
              <a:rPr lang="en-US" dirty="0" err="1" smtClean="0"/>
              <a:t>Tegrity</a:t>
            </a:r>
            <a:r>
              <a:rPr lang="en-US" dirty="0" smtClean="0"/>
              <a:t> for subsequent viewing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Courses partially flipped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254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Flipping IPFW Organic Chemistry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  Record lectures &lt; 20 min.</a:t>
            </a:r>
          </a:p>
          <a:p>
            <a:pPr lvl="2"/>
            <a:r>
              <a:rPr lang="en-US" sz="2800" dirty="0" smtClean="0"/>
              <a:t>Lecture length based on topic</a:t>
            </a:r>
          </a:p>
          <a:p>
            <a:pPr lvl="3"/>
            <a:r>
              <a:rPr lang="en-US" dirty="0" smtClean="0"/>
              <a:t>1.5 – 20 min.</a:t>
            </a:r>
          </a:p>
          <a:p>
            <a:pPr lvl="2"/>
            <a:r>
              <a:rPr lang="en-US" sz="2800" dirty="0" smtClean="0"/>
              <a:t>Chunking (</a:t>
            </a:r>
            <a:r>
              <a:rPr lang="en-US" sz="2800" dirty="0" err="1" smtClean="0"/>
              <a:t>Nilson</a:t>
            </a:r>
            <a:r>
              <a:rPr lang="en-US" sz="2800" dirty="0" smtClean="0"/>
              <a:t>)</a:t>
            </a:r>
          </a:p>
          <a:p>
            <a:pPr lvl="2"/>
            <a:r>
              <a:rPr lang="en-US" sz="2800" dirty="0" smtClean="0"/>
              <a:t>295 lectures recorded year</a:t>
            </a:r>
          </a:p>
          <a:p>
            <a:pPr lvl="3"/>
            <a:r>
              <a:rPr lang="en-US" dirty="0" smtClean="0"/>
              <a:t>130 fall semester</a:t>
            </a:r>
          </a:p>
          <a:p>
            <a:pPr lvl="4"/>
            <a:r>
              <a:rPr lang="en-US" dirty="0"/>
              <a:t>≈</a:t>
            </a:r>
            <a:r>
              <a:rPr lang="en-US" dirty="0" smtClean="0"/>
              <a:t>17 h, </a:t>
            </a:r>
            <a:r>
              <a:rPr lang="en-US" dirty="0"/>
              <a:t>≈ </a:t>
            </a:r>
            <a:r>
              <a:rPr lang="en-US" dirty="0" smtClean="0"/>
              <a:t>20.5 classes!</a:t>
            </a:r>
          </a:p>
          <a:p>
            <a:pPr lvl="3"/>
            <a:r>
              <a:rPr lang="en-US" dirty="0" smtClean="0"/>
              <a:t>165 spring semester</a:t>
            </a:r>
          </a:p>
          <a:p>
            <a:pPr lvl="4"/>
            <a:r>
              <a:rPr lang="en-US" dirty="0" smtClean="0"/>
              <a:t>≈17 h, ≈20.5 classes!</a:t>
            </a:r>
          </a:p>
        </p:txBody>
      </p:sp>
    </p:spTree>
    <p:extLst>
      <p:ext uri="{BB962C8B-B14F-4D97-AF65-F5344CB8AC3E}">
        <p14:creationId xmlns:p14="http://schemas.microsoft.com/office/powerpoint/2010/main" val="28498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/>
              <a:t>Flipping IPFW Organic Chemistry</a:t>
            </a:r>
            <a:endParaRPr lang="en-US" dirty="0" smtClean="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1"/>
            <a:r>
              <a:rPr lang="en-US" sz="3600" dirty="0" smtClean="0"/>
              <a:t>Students watch lectures before class</a:t>
            </a:r>
          </a:p>
          <a:p>
            <a:pPr lvl="1"/>
            <a:r>
              <a:rPr lang="en-US" sz="3600" dirty="0" smtClean="0"/>
              <a:t>Students complete online </a:t>
            </a:r>
            <a:r>
              <a:rPr lang="en-US" sz="3600" dirty="0"/>
              <a:t>homework assignment </a:t>
            </a:r>
            <a:r>
              <a:rPr lang="en-US" sz="3600" dirty="0" smtClean="0"/>
              <a:t>in Blackboard</a:t>
            </a:r>
          </a:p>
          <a:p>
            <a:pPr lvl="2"/>
            <a:r>
              <a:rPr lang="en-US" sz="3200" dirty="0" smtClean="0"/>
              <a:t>162 questions in fall</a:t>
            </a:r>
          </a:p>
          <a:p>
            <a:pPr lvl="2"/>
            <a:r>
              <a:rPr lang="en-US" sz="3200" dirty="0" smtClean="0"/>
              <a:t>98 questions in spring</a:t>
            </a:r>
          </a:p>
        </p:txBody>
      </p:sp>
    </p:spTree>
    <p:extLst>
      <p:ext uri="{BB962C8B-B14F-4D97-AF65-F5344CB8AC3E}">
        <p14:creationId xmlns:p14="http://schemas.microsoft.com/office/powerpoint/2010/main" val="216082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/>
              <a:t>Flipping IPFW Organic Chemistry</a:t>
            </a:r>
            <a:endParaRPr lang="en-US" dirty="0" smtClean="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1"/>
            <a:r>
              <a:rPr lang="en-US" sz="3200" dirty="0"/>
              <a:t>Face to Face Class</a:t>
            </a:r>
          </a:p>
          <a:p>
            <a:pPr lvl="2"/>
            <a:r>
              <a:rPr lang="en-US" sz="2800" dirty="0"/>
              <a:t>Nearly entire class devoted to peer to peer problem </a:t>
            </a:r>
            <a:r>
              <a:rPr lang="en-US" sz="2800" dirty="0" smtClean="0"/>
              <a:t>solving</a:t>
            </a:r>
          </a:p>
          <a:p>
            <a:pPr lvl="3"/>
            <a:r>
              <a:rPr lang="en-US" dirty="0" smtClean="0"/>
              <a:t>98 students fall semester</a:t>
            </a:r>
          </a:p>
          <a:p>
            <a:pPr lvl="3"/>
            <a:r>
              <a:rPr lang="en-US" dirty="0" smtClean="0"/>
              <a:t>88 students spring semester</a:t>
            </a:r>
            <a:endParaRPr lang="en-US" sz="2800" dirty="0"/>
          </a:p>
          <a:p>
            <a:pPr lvl="2"/>
            <a:r>
              <a:rPr lang="en-US" sz="2800" dirty="0"/>
              <a:t>Ask questions of increasing complexity, scaffolding</a:t>
            </a:r>
          </a:p>
          <a:p>
            <a:pPr lvl="2"/>
            <a:r>
              <a:rPr lang="en-US" sz="2800" dirty="0"/>
              <a:t>10 – 12 questions per </a:t>
            </a:r>
            <a:r>
              <a:rPr lang="en-US" sz="2800" dirty="0" smtClean="0"/>
              <a:t>class</a:t>
            </a:r>
          </a:p>
          <a:p>
            <a:pPr lvl="2"/>
            <a:r>
              <a:rPr lang="en-US" sz="2800" dirty="0" smtClean="0"/>
              <a:t>Very little review in class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13729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/>
              <a:t>Flipping IPFW Organic Chemistry</a:t>
            </a:r>
            <a:endParaRPr lang="en-US" dirty="0" smtClean="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Review session and some traditional homework from text now in class</a:t>
            </a:r>
          </a:p>
          <a:p>
            <a:pPr lvl="1"/>
            <a:r>
              <a:rPr lang="en-US" dirty="0" smtClean="0"/>
              <a:t>Everyone benefits from “review sessions”</a:t>
            </a:r>
          </a:p>
          <a:p>
            <a:r>
              <a:rPr lang="en-US" dirty="0" smtClean="0"/>
              <a:t>Should be time shift for student</a:t>
            </a:r>
          </a:p>
          <a:p>
            <a:r>
              <a:rPr lang="en-US" dirty="0" smtClean="0"/>
              <a:t>Exam/quiz schedule kept the same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253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Summary of Results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Good news </a:t>
            </a:r>
          </a:p>
          <a:p>
            <a:pPr lvl="1"/>
            <a:r>
              <a:rPr lang="en-US" dirty="0" smtClean="0"/>
              <a:t>Students like it</a:t>
            </a:r>
          </a:p>
          <a:p>
            <a:r>
              <a:rPr lang="en-US" dirty="0" smtClean="0"/>
              <a:t>Bad news</a:t>
            </a:r>
          </a:p>
          <a:p>
            <a:pPr lvl="1"/>
            <a:r>
              <a:rPr lang="en-US" dirty="0" smtClean="0"/>
              <a:t>No improvement in grades</a:t>
            </a:r>
          </a:p>
          <a:p>
            <a:r>
              <a:rPr lang="en-US" dirty="0" smtClean="0"/>
              <a:t>Did no harm!</a:t>
            </a:r>
          </a:p>
          <a:p>
            <a:pPr lvl="1"/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attempt </a:t>
            </a:r>
          </a:p>
          <a:p>
            <a:pPr lvl="1"/>
            <a:r>
              <a:rPr lang="en-US" dirty="0" smtClean="0"/>
              <a:t>Foundation from which to improve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113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Student Survey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Given last week both semesters</a:t>
            </a:r>
          </a:p>
          <a:p>
            <a:r>
              <a:rPr lang="en-US" dirty="0" smtClean="0"/>
              <a:t>IRB approval pending</a:t>
            </a:r>
          </a:p>
          <a:p>
            <a:r>
              <a:rPr lang="en-US" dirty="0" smtClean="0"/>
              <a:t>22 questions </a:t>
            </a:r>
          </a:p>
          <a:p>
            <a:pPr lvl="1"/>
            <a:r>
              <a:rPr lang="en-US" dirty="0" smtClean="0"/>
              <a:t>Likert Scale</a:t>
            </a:r>
          </a:p>
          <a:p>
            <a:pPr lvl="1"/>
            <a:r>
              <a:rPr lang="en-US" dirty="0" smtClean="0"/>
              <a:t>1 strongly disagree to 5 strongly agree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939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Student Survey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/>
              <a:t>I prefer watching the online lectures because it allows more time to work on difficult problems and concepts in class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I believe that I learned material better with the current format than I would have if the course had been presented in the traditional format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871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Student Survey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I </a:t>
            </a:r>
            <a:r>
              <a:rPr lang="en-US" dirty="0"/>
              <a:t>understand the material better when I can work on problems with other students during class.   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 </a:t>
            </a:r>
            <a:r>
              <a:rPr lang="en-US" dirty="0"/>
              <a:t>got to know more classmates in this class than I would have in a traditional format. 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The current format should be continued for organic chemistry.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6803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Conclusions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600" dirty="0" smtClean="0"/>
              <a:t>Solid majority believes they are learning material better</a:t>
            </a:r>
          </a:p>
          <a:p>
            <a:r>
              <a:rPr lang="en-US" sz="3600" dirty="0" smtClean="0"/>
              <a:t>Larger majority wanted to continue this method for 2</a:t>
            </a:r>
            <a:r>
              <a:rPr lang="en-US" sz="3600" baseline="30000" dirty="0" smtClean="0"/>
              <a:t>nd</a:t>
            </a:r>
            <a:r>
              <a:rPr lang="en-US" sz="3600" dirty="0" smtClean="0"/>
              <a:t> semester</a:t>
            </a:r>
          </a:p>
          <a:p>
            <a:r>
              <a:rPr lang="en-US" sz="3600" dirty="0" smtClean="0"/>
              <a:t>If meeting and building relationships helps with retention and obtaining a degree, then there is evidence that “flipping the classroom” does that.</a:t>
            </a:r>
          </a:p>
        </p:txBody>
      </p:sp>
    </p:spTree>
    <p:extLst>
      <p:ext uri="{BB962C8B-B14F-4D97-AF65-F5344CB8AC3E}">
        <p14:creationId xmlns:p14="http://schemas.microsoft.com/office/powerpoint/2010/main" val="3861045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0" y="274638"/>
            <a:ext cx="8229600" cy="1325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Why Change Everything?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0" y="1295400"/>
            <a:ext cx="3505200" cy="4602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400" dirty="0" smtClean="0"/>
              <a:t>CELT Fall Teaching Conference 2007, </a:t>
            </a:r>
            <a:r>
              <a:rPr lang="en-US" sz="2400" dirty="0"/>
              <a:t>Todd </a:t>
            </a:r>
            <a:r>
              <a:rPr lang="en-US" sz="2400" dirty="0" err="1" smtClean="0"/>
              <a:t>Zakrajsek</a:t>
            </a:r>
            <a:endParaRPr lang="en-US" sz="2400" dirty="0"/>
          </a:p>
          <a:p>
            <a:r>
              <a:rPr lang="en-US" sz="2400" dirty="0" smtClean="0"/>
              <a:t>Hake, R. R. </a:t>
            </a:r>
            <a:r>
              <a:rPr lang="en-US" sz="2400" i="1" dirty="0" smtClean="0"/>
              <a:t>American</a:t>
            </a:r>
            <a:r>
              <a:rPr lang="en-US" sz="2400" dirty="0" smtClean="0"/>
              <a:t> </a:t>
            </a:r>
            <a:r>
              <a:rPr lang="en-US" sz="2400" i="1" dirty="0" smtClean="0"/>
              <a:t>Journal of Physics</a:t>
            </a:r>
            <a:r>
              <a:rPr lang="en-US" sz="2400" dirty="0" smtClean="0"/>
              <a:t>, </a:t>
            </a:r>
            <a:r>
              <a:rPr lang="en-US" sz="2400" i="1" dirty="0" smtClean="0"/>
              <a:t>66</a:t>
            </a:r>
            <a:r>
              <a:rPr lang="en-US" sz="2400" dirty="0" smtClean="0"/>
              <a:t>, </a:t>
            </a:r>
            <a:r>
              <a:rPr lang="en-US" sz="2400" b="1" dirty="0" smtClean="0"/>
              <a:t>1998</a:t>
            </a:r>
            <a:r>
              <a:rPr lang="en-US" sz="2400" dirty="0" smtClean="0"/>
              <a:t>, 64-74</a:t>
            </a: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1123482"/>
            <a:ext cx="5410200" cy="5117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617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/>
              <a:t>Assessment </a:t>
            </a:r>
            <a:r>
              <a:rPr lang="en-US" dirty="0" smtClean="0"/>
              <a:t>and </a:t>
            </a:r>
            <a:r>
              <a:rPr lang="en-US" dirty="0"/>
              <a:t>Grades</a:t>
            </a:r>
            <a:endParaRPr lang="en-US" dirty="0" smtClean="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600" dirty="0" smtClean="0"/>
              <a:t>Assessment</a:t>
            </a:r>
          </a:p>
          <a:p>
            <a:pPr lvl="1"/>
            <a:r>
              <a:rPr lang="en-US" dirty="0" smtClean="0"/>
              <a:t>Pre- and post-test scores not available</a:t>
            </a:r>
          </a:p>
          <a:p>
            <a:pPr lvl="1"/>
            <a:r>
              <a:rPr lang="en-US" dirty="0" smtClean="0"/>
              <a:t>Compared grades to 2011-2012 and 2012-2013 organic classes.</a:t>
            </a:r>
          </a:p>
          <a:p>
            <a:pPr lvl="2"/>
            <a:r>
              <a:rPr lang="en-US" dirty="0" smtClean="0"/>
              <a:t>Obviously limited, many variables, exams and quizzes not the same</a:t>
            </a:r>
          </a:p>
          <a:p>
            <a:pPr lvl="2"/>
            <a:r>
              <a:rPr lang="en-US" dirty="0" smtClean="0"/>
              <a:t>Perhaps broad changes can be observed</a:t>
            </a:r>
          </a:p>
          <a:p>
            <a:pPr lvl="2"/>
            <a:r>
              <a:rPr lang="en-US" dirty="0" smtClean="0"/>
              <a:t>Data complicated by drop/make-up policy and changes to accommodate flip</a:t>
            </a:r>
          </a:p>
          <a:p>
            <a:pPr lvl="1"/>
            <a:r>
              <a:rPr lang="en-US" dirty="0" smtClean="0"/>
              <a:t>End of spring semester: National ACS 2004 Organic Chemistry Exam</a:t>
            </a:r>
          </a:p>
        </p:txBody>
      </p:sp>
    </p:spTree>
    <p:extLst>
      <p:ext uri="{BB962C8B-B14F-4D97-AF65-F5344CB8AC3E}">
        <p14:creationId xmlns:p14="http://schemas.microsoft.com/office/powerpoint/2010/main" val="116536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/>
              <a:t>Assessment </a:t>
            </a:r>
            <a:r>
              <a:rPr lang="en-US" dirty="0" smtClean="0"/>
              <a:t>and </a:t>
            </a:r>
            <a:r>
              <a:rPr lang="en-US" dirty="0"/>
              <a:t>Grades</a:t>
            </a:r>
            <a:endParaRPr lang="en-US" dirty="0" smtClean="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Grading Fall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77239736"/>
              </p:ext>
            </p:extLst>
          </p:nvPr>
        </p:nvGraphicFramePr>
        <p:xfrm>
          <a:off x="533400" y="2666999"/>
          <a:ext cx="8000999" cy="2514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0776"/>
                <a:gridCol w="1016836"/>
                <a:gridCol w="1221539"/>
                <a:gridCol w="984250"/>
                <a:gridCol w="955006"/>
                <a:gridCol w="984250"/>
                <a:gridCol w="1085349"/>
                <a:gridCol w="822993"/>
              </a:tblGrid>
              <a:tr h="1005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Year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Quizzes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Nomenclature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Quiz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Exams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Final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Exam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Clicker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Homework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Total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2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2013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150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550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2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2012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150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550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2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2011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150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550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06024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/>
              <a:t>Assessment </a:t>
            </a:r>
            <a:r>
              <a:rPr lang="en-US" dirty="0" smtClean="0"/>
              <a:t>and </a:t>
            </a:r>
            <a:r>
              <a:rPr lang="en-US" dirty="0"/>
              <a:t>Grades</a:t>
            </a:r>
            <a:endParaRPr lang="en-US" dirty="0" smtClean="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Grading Spring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110592"/>
              </p:ext>
            </p:extLst>
          </p:nvPr>
        </p:nvGraphicFramePr>
        <p:xfrm>
          <a:off x="533400" y="2666999"/>
          <a:ext cx="8000999" cy="2514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30776"/>
                <a:gridCol w="1016836"/>
                <a:gridCol w="1221539"/>
                <a:gridCol w="984250"/>
                <a:gridCol w="955006"/>
                <a:gridCol w="984250"/>
                <a:gridCol w="1085349"/>
                <a:gridCol w="822993"/>
              </a:tblGrid>
              <a:tr h="10058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Year 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Quizzes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Nomenclature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Quiz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Exams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Final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Exam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Clicker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Homework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Total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2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2014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600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2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2013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50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600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0292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2012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100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25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</a:rPr>
                        <a:t>200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200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25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50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</a:rPr>
                        <a:t>600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8934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600" dirty="0"/>
              <a:t>Assessment and </a:t>
            </a:r>
            <a:r>
              <a:rPr lang="en-US" sz="3600" dirty="0" smtClean="0"/>
              <a:t>Grades Overall Results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800" dirty="0" smtClean="0"/>
              <a:t>Over the entire, year the performance of the “flipped class” was comparable to the previous two “traditional” classes including the ACS exam</a:t>
            </a:r>
          </a:p>
          <a:p>
            <a:r>
              <a:rPr lang="en-US" sz="2800" dirty="0" smtClean="0"/>
              <a:t>Lower withdrawal rate in fall may indicate flipped classes may favor persistence, but not observed in spring</a:t>
            </a:r>
          </a:p>
          <a:p>
            <a:r>
              <a:rPr lang="en-US" sz="2800" dirty="0"/>
              <a:t>Whatever effects </a:t>
            </a:r>
            <a:r>
              <a:rPr lang="en-US" sz="2800"/>
              <a:t>the </a:t>
            </a:r>
            <a:r>
              <a:rPr lang="en-US" sz="2800" smtClean="0"/>
              <a:t>complete </a:t>
            </a:r>
            <a:r>
              <a:rPr lang="en-US" sz="2800" dirty="0" smtClean="0"/>
              <a:t>course </a:t>
            </a:r>
            <a:r>
              <a:rPr lang="en-US" sz="2800" dirty="0"/>
              <a:t>flip had, they are small in comparison to other factors leading to variability in </a:t>
            </a:r>
            <a:r>
              <a:rPr lang="en-US" sz="2800" dirty="0" smtClean="0"/>
              <a:t>scores.</a:t>
            </a:r>
            <a:endParaRPr lang="en-US" sz="2800" b="1" u="sng" dirty="0" smtClean="0">
              <a:solidFill>
                <a:srgbClr val="00B0F0"/>
              </a:solidFill>
            </a:endParaRPr>
          </a:p>
          <a:p>
            <a:endParaRPr lang="en-US" dirty="0" smtClean="0"/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414366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600" dirty="0"/>
              <a:t>Assessment and </a:t>
            </a:r>
            <a:r>
              <a:rPr lang="en-US" sz="3600" dirty="0" smtClean="0"/>
              <a:t>Grades Overall Results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Effect of 	active learning diminishes with &gt; 50 students</a:t>
            </a:r>
          </a:p>
          <a:p>
            <a:r>
              <a:rPr lang="en-US" dirty="0" smtClean="0"/>
              <a:t>Course already extensively flipped</a:t>
            </a:r>
          </a:p>
          <a:p>
            <a:r>
              <a:rPr lang="en-US" dirty="0" smtClean="0"/>
              <a:t>Improve engaging all students</a:t>
            </a:r>
          </a:p>
          <a:p>
            <a:r>
              <a:rPr lang="en-US" dirty="0" smtClean="0"/>
              <a:t>Use more question scaffolding</a:t>
            </a:r>
          </a:p>
          <a:p>
            <a:r>
              <a:rPr lang="en-US" dirty="0" smtClean="0"/>
              <a:t>Better pacing</a:t>
            </a:r>
          </a:p>
          <a:p>
            <a:endParaRPr lang="en-US" dirty="0" smtClean="0"/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095898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Conclusions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Majority of students prefer flipped class</a:t>
            </a:r>
          </a:p>
          <a:p>
            <a:r>
              <a:rPr lang="en-US" dirty="0" smtClean="0"/>
              <a:t>Student did meet more fellow students</a:t>
            </a:r>
          </a:p>
          <a:p>
            <a:pPr lvl="1"/>
            <a:r>
              <a:rPr lang="en-US" dirty="0" smtClean="0"/>
              <a:t>Effect on retention and graduation?</a:t>
            </a:r>
          </a:p>
          <a:p>
            <a:r>
              <a:rPr lang="en-US" dirty="0" smtClean="0"/>
              <a:t>Comparable grades</a:t>
            </a:r>
          </a:p>
          <a:p>
            <a:r>
              <a:rPr lang="en-US" sz="4800" dirty="0" smtClean="0">
                <a:solidFill>
                  <a:srgbClr val="0070C0"/>
                </a:solidFill>
              </a:rPr>
              <a:t>“Flip” did no harm, students like it, and room to improve learning!</a:t>
            </a:r>
          </a:p>
        </p:txBody>
      </p:sp>
    </p:spTree>
    <p:extLst>
      <p:ext uri="{BB962C8B-B14F-4D97-AF65-F5344CB8AC3E}">
        <p14:creationId xmlns:p14="http://schemas.microsoft.com/office/powerpoint/2010/main" val="329952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Thanks! 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4000" dirty="0" smtClean="0"/>
              <a:t>Center for Enhancement of Learning and Teaching </a:t>
            </a:r>
          </a:p>
          <a:p>
            <a:pPr lvl="1"/>
            <a:r>
              <a:rPr lang="en-US" sz="3600" dirty="0" smtClean="0"/>
              <a:t>Gail </a:t>
            </a:r>
            <a:r>
              <a:rPr lang="en-US" sz="3600" dirty="0" err="1" smtClean="0"/>
              <a:t>Rathbun</a:t>
            </a:r>
            <a:endParaRPr lang="en-US" sz="3600" dirty="0" smtClean="0"/>
          </a:p>
          <a:p>
            <a:pPr lvl="1"/>
            <a:r>
              <a:rPr lang="en-US" sz="3600" dirty="0" err="1" smtClean="0"/>
              <a:t>Ludwika</a:t>
            </a:r>
            <a:r>
              <a:rPr lang="en-US" sz="3600" dirty="0" smtClean="0"/>
              <a:t> Goodson</a:t>
            </a:r>
          </a:p>
          <a:p>
            <a:pPr lvl="1"/>
            <a:r>
              <a:rPr lang="en-US" sz="3600" dirty="0" smtClean="0"/>
              <a:t>Stephanie Stephenson</a:t>
            </a:r>
          </a:p>
          <a:p>
            <a:r>
              <a:rPr lang="en-US" sz="4000" dirty="0" smtClean="0"/>
              <a:t>ITS</a:t>
            </a:r>
          </a:p>
          <a:p>
            <a:pPr lvl="1"/>
            <a:r>
              <a:rPr lang="en-US" sz="3600" dirty="0" smtClean="0"/>
              <a:t>Mike Phillips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583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/>
              <a:t>Why Change Everything?</a:t>
            </a:r>
            <a:endParaRPr lang="en-US" dirty="0" smtClean="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lvl="2" indent="0">
              <a:buNone/>
            </a:pPr>
            <a:r>
              <a:rPr lang="en-US" sz="3200" dirty="0"/>
              <a:t>L. </a:t>
            </a:r>
            <a:r>
              <a:rPr lang="en-US" sz="3200" dirty="0" err="1"/>
              <a:t>Nilson</a:t>
            </a:r>
            <a:r>
              <a:rPr lang="en-US" sz="3200" dirty="0"/>
              <a:t>, Teaching at Its </a:t>
            </a:r>
            <a:r>
              <a:rPr lang="en-US" sz="3200" dirty="0" smtClean="0"/>
              <a:t>Best </a:t>
            </a:r>
            <a:r>
              <a:rPr lang="en-US" sz="3200" dirty="0"/>
              <a:t>p. </a:t>
            </a:r>
            <a:r>
              <a:rPr lang="en-US" sz="3200" dirty="0" smtClean="0"/>
              <a:t>107, Traditional Lecture</a:t>
            </a:r>
          </a:p>
          <a:p>
            <a:r>
              <a:rPr lang="en-US" dirty="0" smtClean="0"/>
              <a:t>Bloom’s </a:t>
            </a:r>
            <a:r>
              <a:rPr lang="en-US" dirty="0"/>
              <a:t>Taxonomy</a:t>
            </a:r>
            <a:endParaRPr lang="en-US" dirty="0" smtClean="0"/>
          </a:p>
          <a:p>
            <a:pPr lvl="1"/>
            <a:r>
              <a:rPr lang="en-US" sz="2400" dirty="0" smtClean="0"/>
              <a:t>Knowledge</a:t>
            </a:r>
          </a:p>
          <a:p>
            <a:pPr lvl="1"/>
            <a:r>
              <a:rPr lang="en-US" sz="2400" dirty="0" smtClean="0"/>
              <a:t>Comprehension</a:t>
            </a:r>
          </a:p>
          <a:p>
            <a:pPr lvl="1"/>
            <a:r>
              <a:rPr lang="en-US" sz="2400" dirty="0" smtClean="0"/>
              <a:t>Application</a:t>
            </a:r>
          </a:p>
          <a:p>
            <a:pPr lvl="1"/>
            <a:r>
              <a:rPr lang="en-US" sz="2400" dirty="0" smtClean="0"/>
              <a:t>Analysis</a:t>
            </a:r>
          </a:p>
          <a:p>
            <a:pPr lvl="1"/>
            <a:r>
              <a:rPr lang="en-US" sz="2400" dirty="0" smtClean="0"/>
              <a:t>Synthesis</a:t>
            </a:r>
          </a:p>
          <a:p>
            <a:pPr lvl="1"/>
            <a:r>
              <a:rPr lang="en-US" sz="2400" dirty="0" smtClean="0"/>
              <a:t>Evaluation</a:t>
            </a:r>
          </a:p>
          <a:p>
            <a:pPr marL="457200" lvl="1" indent="0">
              <a:buNone/>
            </a:pPr>
            <a:r>
              <a:rPr lang="en-US" sz="2400" dirty="0"/>
              <a:t>CAT’s, </a:t>
            </a:r>
            <a:r>
              <a:rPr lang="en-US" sz="2400" dirty="0" err="1"/>
              <a:t>JiTT</a:t>
            </a:r>
            <a:r>
              <a:rPr lang="en-US" sz="2400" dirty="0"/>
              <a:t>, Peer to peer problem solving, POGIL address more learning outcomes, all remaining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lvl="2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24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2297238"/>
              </p:ext>
            </p:extLst>
          </p:nvPr>
        </p:nvGraphicFramePr>
        <p:xfrm>
          <a:off x="990600" y="2590800"/>
          <a:ext cx="2057400" cy="792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" name="CS ChemDraw Drawing" r:id="rId4" imgW="729000" imgH="405000" progId="ChemDraw.Document.6.0">
                  <p:embed/>
                </p:oleObj>
              </mc:Choice>
              <mc:Fallback>
                <p:oleObj name="CS ChemDraw Drawing" r:id="rId4" imgW="729000" imgH="405000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90600" y="2590800"/>
                        <a:ext cx="2057400" cy="7921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3109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Some Further References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Smith, K. A., Sheppard, S. R., Johnson, D. W., Johnson, R.T </a:t>
            </a:r>
            <a:r>
              <a:rPr lang="en-US" sz="2400" i="1" dirty="0">
                <a:solidFill>
                  <a:srgbClr val="0070C0"/>
                </a:solidFill>
              </a:rPr>
              <a:t>Journal of Engineering Education,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r>
              <a:rPr lang="en-US" sz="2400" b="1" dirty="0">
                <a:solidFill>
                  <a:srgbClr val="0070C0"/>
                </a:solidFill>
              </a:rPr>
              <a:t>94</a:t>
            </a:r>
            <a:r>
              <a:rPr lang="en-US" sz="2400" dirty="0">
                <a:solidFill>
                  <a:srgbClr val="0070C0"/>
                </a:solidFill>
              </a:rPr>
              <a:t>, No. 1 </a:t>
            </a:r>
            <a:r>
              <a:rPr lang="en-US" sz="2400" i="1" dirty="0">
                <a:solidFill>
                  <a:srgbClr val="0070C0"/>
                </a:solidFill>
              </a:rPr>
              <a:t>2005</a:t>
            </a:r>
            <a:r>
              <a:rPr lang="en-US" sz="2400" dirty="0">
                <a:solidFill>
                  <a:srgbClr val="0070C0"/>
                </a:solidFill>
              </a:rPr>
              <a:t>, 87-101</a:t>
            </a:r>
            <a:r>
              <a:rPr lang="en-US" sz="2400" dirty="0" smtClean="0">
                <a:solidFill>
                  <a:srgbClr val="0070C0"/>
                </a:solidFill>
              </a:rPr>
              <a:t>.</a:t>
            </a:r>
          </a:p>
          <a:p>
            <a:r>
              <a:rPr lang="en-US" sz="2400" dirty="0" smtClean="0">
                <a:solidFill>
                  <a:srgbClr val="0070C0"/>
                </a:solidFill>
              </a:rPr>
              <a:t>Freeman, S., Eddy, S. L., McDonough, M., Smith, M. K., </a:t>
            </a:r>
            <a:r>
              <a:rPr lang="en-US" sz="2400" dirty="0" err="1" smtClean="0">
                <a:solidFill>
                  <a:srgbClr val="0070C0"/>
                </a:solidFill>
              </a:rPr>
              <a:t>Okornoafor</a:t>
            </a:r>
            <a:r>
              <a:rPr lang="en-US" sz="2400" dirty="0" smtClean="0">
                <a:solidFill>
                  <a:srgbClr val="0070C0"/>
                </a:solidFill>
              </a:rPr>
              <a:t>, N., </a:t>
            </a:r>
            <a:r>
              <a:rPr lang="en-US" sz="2400" dirty="0" err="1" smtClean="0">
                <a:solidFill>
                  <a:srgbClr val="0070C0"/>
                </a:solidFill>
              </a:rPr>
              <a:t>Jordt</a:t>
            </a:r>
            <a:r>
              <a:rPr lang="en-US" sz="2400" dirty="0" smtClean="0">
                <a:solidFill>
                  <a:srgbClr val="0070C0"/>
                </a:solidFill>
              </a:rPr>
              <a:t>, H., </a:t>
            </a:r>
            <a:r>
              <a:rPr lang="en-US" sz="2400" dirty="0" err="1" smtClean="0">
                <a:solidFill>
                  <a:srgbClr val="0070C0"/>
                </a:solidFill>
              </a:rPr>
              <a:t>Wenderoth</a:t>
            </a:r>
            <a:r>
              <a:rPr lang="en-US" sz="2400" dirty="0" smtClean="0">
                <a:solidFill>
                  <a:srgbClr val="0070C0"/>
                </a:solidFill>
              </a:rPr>
              <a:t>, M. P. </a:t>
            </a:r>
            <a:r>
              <a:rPr lang="en-US" sz="2400" i="1" dirty="0" smtClean="0">
                <a:solidFill>
                  <a:srgbClr val="0070C0"/>
                </a:solidFill>
              </a:rPr>
              <a:t>PNAS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>
                <a:solidFill>
                  <a:srgbClr val="0070C0"/>
                </a:solidFill>
              </a:rPr>
              <a:t>www.pnas.org/cgi/doi/10.1073/pnas.1319030111</a:t>
            </a:r>
            <a:endParaRPr lang="en-US" sz="2400" i="1" dirty="0">
              <a:solidFill>
                <a:srgbClr val="0070C0"/>
              </a:solidFill>
            </a:endParaRPr>
          </a:p>
          <a:p>
            <a:r>
              <a:rPr lang="en-US" sz="2400" dirty="0"/>
              <a:t> </a:t>
            </a:r>
            <a:r>
              <a:rPr lang="en-US" sz="2400" dirty="0" smtClean="0"/>
              <a:t>Nelson</a:t>
            </a:r>
            <a:r>
              <a:rPr lang="en-US" sz="2400" dirty="0"/>
              <a:t>, C. E. </a:t>
            </a:r>
            <a:r>
              <a:rPr lang="en-US" sz="2400" dirty="0" smtClean="0"/>
              <a:t>Want </a:t>
            </a:r>
            <a:r>
              <a:rPr lang="en-US" sz="2400" dirty="0"/>
              <a:t>Brighter, Harder Working Students? Change Pedagogies</a:t>
            </a:r>
            <a:r>
              <a:rPr lang="en-US" sz="2400" dirty="0" smtClean="0"/>
              <a:t>! </a:t>
            </a:r>
            <a:r>
              <a:rPr lang="en-US" sz="2400" i="1" dirty="0"/>
              <a:t>Cooperative Learning in Higher Education</a:t>
            </a:r>
            <a:r>
              <a:rPr lang="en-US" sz="2400" dirty="0"/>
              <a:t>, </a:t>
            </a:r>
            <a:r>
              <a:rPr lang="en-US" sz="2400" i="1" dirty="0"/>
              <a:t>2010</a:t>
            </a:r>
            <a:r>
              <a:rPr lang="en-US" sz="2400" dirty="0"/>
              <a:t>, 119-140</a:t>
            </a:r>
            <a:r>
              <a:rPr lang="en-US" sz="2400" dirty="0" smtClean="0"/>
              <a:t>.</a:t>
            </a:r>
          </a:p>
          <a:p>
            <a:r>
              <a:rPr lang="en-US" sz="2400" dirty="0" smtClean="0"/>
              <a:t>Nelson, C. E. in Evolution Challenges: Integrating Research and practice in Teaching and Learning about Evolution </a:t>
            </a:r>
            <a:r>
              <a:rPr lang="en-US" sz="2400" dirty="0" err="1" smtClean="0"/>
              <a:t>Rosengren</a:t>
            </a:r>
            <a:r>
              <a:rPr lang="en-US" sz="2400" dirty="0" smtClean="0"/>
              <a:t>, K. S.; </a:t>
            </a:r>
            <a:r>
              <a:rPr lang="en-US" sz="2400" dirty="0" err="1" smtClean="0"/>
              <a:t>Brem</a:t>
            </a:r>
            <a:r>
              <a:rPr lang="en-US" sz="2400" dirty="0" smtClean="0"/>
              <a:t>, S.; Evans, E. M.; Sinatra, G. M. Oxford Scholarship Online, 2012 DOI:10.1093/</a:t>
            </a:r>
            <a:r>
              <a:rPr lang="en-US" sz="2400" dirty="0" err="1" smtClean="0"/>
              <a:t>acprof:oso</a:t>
            </a:r>
            <a:r>
              <a:rPr lang="en-US" sz="2400" dirty="0" smtClean="0"/>
              <a:t>/9780199730421.001.0001</a:t>
            </a:r>
          </a:p>
          <a:p>
            <a:endParaRPr lang="en-US" sz="2400" dirty="0"/>
          </a:p>
          <a:p>
            <a:endParaRPr lang="en-US" dirty="0" smtClean="0"/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0748187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MOOCs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Massive Open Online Courses</a:t>
            </a:r>
          </a:p>
          <a:p>
            <a:pPr lvl="1"/>
            <a:r>
              <a:rPr lang="en-US" dirty="0" err="1" smtClean="0"/>
              <a:t>Unprecented</a:t>
            </a:r>
            <a:r>
              <a:rPr lang="en-US" dirty="0" smtClean="0"/>
              <a:t> competition</a:t>
            </a:r>
          </a:p>
          <a:p>
            <a:pPr lvl="1"/>
            <a:r>
              <a:rPr lang="en-US" dirty="0" smtClean="0"/>
              <a:t>Can university professors be replaced? Should courses be taught a different way?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550498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Recorded Lectures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Around for a long time</a:t>
            </a:r>
          </a:p>
          <a:p>
            <a:pPr lvl="1"/>
            <a:r>
              <a:rPr lang="en-US" dirty="0" smtClean="0"/>
              <a:t>What’s different</a:t>
            </a:r>
          </a:p>
          <a:p>
            <a:r>
              <a:rPr lang="en-US" dirty="0" smtClean="0"/>
              <a:t>Much easier to access and watch anywhere</a:t>
            </a:r>
          </a:p>
          <a:p>
            <a:r>
              <a:rPr lang="en-US" dirty="0" smtClean="0"/>
              <a:t>Maybe courses should be done differently</a:t>
            </a:r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308537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Other Benefits of Active Learning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3600" dirty="0" smtClean="0"/>
              <a:t>Retention</a:t>
            </a:r>
          </a:p>
          <a:p>
            <a:pPr lvl="1"/>
            <a:r>
              <a:rPr lang="en-US" dirty="0" smtClean="0"/>
              <a:t>In specific class</a:t>
            </a:r>
          </a:p>
          <a:p>
            <a:pPr lvl="1"/>
            <a:r>
              <a:rPr lang="en-US" dirty="0" smtClean="0"/>
              <a:t>At university</a:t>
            </a:r>
          </a:p>
          <a:p>
            <a:r>
              <a:rPr lang="en-US" sz="3600" dirty="0" smtClean="0"/>
              <a:t>Graduation rates</a:t>
            </a:r>
          </a:p>
          <a:p>
            <a:r>
              <a:rPr lang="en-US" sz="3600" dirty="0" smtClean="0"/>
              <a:t>Active learning</a:t>
            </a:r>
          </a:p>
          <a:p>
            <a:pPr lvl="1"/>
            <a:r>
              <a:rPr lang="en-US" dirty="0" smtClean="0"/>
              <a:t>Interactions that build relationships</a:t>
            </a:r>
          </a:p>
          <a:p>
            <a:pPr lvl="2"/>
            <a:r>
              <a:rPr lang="en-US" dirty="0" smtClean="0"/>
              <a:t>Students and professors</a:t>
            </a:r>
          </a:p>
          <a:p>
            <a:pPr lvl="2"/>
            <a:r>
              <a:rPr lang="en-US" dirty="0" smtClean="0"/>
              <a:t>Others students</a:t>
            </a:r>
          </a:p>
        </p:txBody>
      </p:sp>
    </p:spTree>
    <p:extLst>
      <p:ext uri="{BB962C8B-B14F-4D97-AF65-F5344CB8AC3E}">
        <p14:creationId xmlns:p14="http://schemas.microsoft.com/office/powerpoint/2010/main" val="1480625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 smtClean="0"/>
              <a:t>References</a:t>
            </a:r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sz="2800" dirty="0"/>
              <a:t> Smith, K. A., Sheppard, S. R., Johnson, D. W., Johnson, R.T </a:t>
            </a:r>
            <a:r>
              <a:rPr lang="en-US" sz="2800" i="1" dirty="0"/>
              <a:t>Journal of Engineering Education,</a:t>
            </a:r>
            <a:r>
              <a:rPr lang="en-US" sz="2800" dirty="0"/>
              <a:t> </a:t>
            </a:r>
            <a:r>
              <a:rPr lang="en-US" sz="2800" b="1" dirty="0"/>
              <a:t>94</a:t>
            </a:r>
            <a:r>
              <a:rPr lang="en-US" sz="2800" dirty="0"/>
              <a:t>, No. 1 </a:t>
            </a:r>
            <a:r>
              <a:rPr lang="en-US" sz="2800" i="1" dirty="0"/>
              <a:t>2005</a:t>
            </a:r>
            <a:r>
              <a:rPr lang="en-US" sz="2800" dirty="0"/>
              <a:t>, 87-101</a:t>
            </a:r>
            <a:r>
              <a:rPr lang="en-US" sz="2800" dirty="0" smtClean="0"/>
              <a:t>.</a:t>
            </a:r>
            <a:r>
              <a:rPr lang="en-US" sz="2800" dirty="0">
                <a:solidFill>
                  <a:srgbClr val="0070C0"/>
                </a:solidFill>
              </a:rPr>
              <a:t> </a:t>
            </a:r>
            <a:endParaRPr lang="en-US" sz="2800" dirty="0" smtClean="0">
              <a:solidFill>
                <a:srgbClr val="0070C0"/>
              </a:solidFill>
            </a:endParaRPr>
          </a:p>
          <a:p>
            <a:r>
              <a:rPr lang="en-US" sz="2800" dirty="0" smtClean="0"/>
              <a:t>Freeman</a:t>
            </a:r>
            <a:r>
              <a:rPr lang="en-US" sz="2800" dirty="0"/>
              <a:t>, S., Eddy, Eddy, S. L., McDonough, M., Smith, M. K., </a:t>
            </a:r>
            <a:r>
              <a:rPr lang="en-US" sz="2800" dirty="0" err="1"/>
              <a:t>Okornoafor</a:t>
            </a:r>
            <a:r>
              <a:rPr lang="en-US" sz="2800" dirty="0"/>
              <a:t>, N., </a:t>
            </a:r>
            <a:r>
              <a:rPr lang="en-US" sz="2800" dirty="0" err="1"/>
              <a:t>Jordt</a:t>
            </a:r>
            <a:r>
              <a:rPr lang="en-US" sz="2800" dirty="0"/>
              <a:t>, H., </a:t>
            </a:r>
            <a:r>
              <a:rPr lang="en-US" sz="2800" dirty="0" err="1"/>
              <a:t>Wenderoth</a:t>
            </a:r>
            <a:r>
              <a:rPr lang="en-US" sz="2800" dirty="0"/>
              <a:t>, M. P. </a:t>
            </a:r>
            <a:r>
              <a:rPr lang="en-US" sz="2800" i="1" dirty="0"/>
              <a:t>PNAS</a:t>
            </a:r>
            <a:r>
              <a:rPr lang="en-US" sz="2800" dirty="0"/>
              <a:t> </a:t>
            </a:r>
            <a:r>
              <a:rPr lang="en-US" sz="2800" dirty="0" smtClean="0"/>
              <a:t>www.pnas.org/cgi/doi/10.1073/pnas.1319030111</a:t>
            </a:r>
          </a:p>
        </p:txBody>
      </p:sp>
    </p:spTree>
    <p:extLst>
      <p:ext uri="{BB962C8B-B14F-4D97-AF65-F5344CB8AC3E}">
        <p14:creationId xmlns:p14="http://schemas.microsoft.com/office/powerpoint/2010/main" val="14913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026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274638"/>
            <a:ext cx="8229600" cy="7159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en-US" dirty="0"/>
              <a:t>Traditional </a:t>
            </a:r>
            <a:r>
              <a:rPr lang="en-US" dirty="0" smtClean="0"/>
              <a:t>Lecture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33795" name="Rectangle 1027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457200" y="1143000"/>
            <a:ext cx="8229600" cy="475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1"/>
            <a:r>
              <a:rPr lang="en-US" dirty="0" smtClean="0"/>
              <a:t>Students read text before lecture (maybe)</a:t>
            </a:r>
          </a:p>
          <a:p>
            <a:pPr lvl="1"/>
            <a:r>
              <a:rPr lang="en-US" dirty="0"/>
              <a:t>Lecture given in traditional </a:t>
            </a:r>
            <a:r>
              <a:rPr lang="en-US" dirty="0" smtClean="0"/>
              <a:t>manner</a:t>
            </a:r>
          </a:p>
          <a:p>
            <a:pPr lvl="1"/>
            <a:r>
              <a:rPr lang="en-US" dirty="0"/>
              <a:t>After class, students work on assignments</a:t>
            </a:r>
            <a:endParaRPr lang="en-US" sz="2400" dirty="0"/>
          </a:p>
          <a:p>
            <a:pPr lvl="2"/>
            <a:r>
              <a:rPr lang="en-US" dirty="0"/>
              <a:t>May work together</a:t>
            </a:r>
            <a:endParaRPr lang="en-US" sz="2000" dirty="0"/>
          </a:p>
          <a:p>
            <a:pPr lvl="2"/>
            <a:r>
              <a:rPr lang="en-US" dirty="0"/>
              <a:t>May ask instructor questions</a:t>
            </a:r>
            <a:endParaRPr lang="en-US" sz="2000" dirty="0"/>
          </a:p>
          <a:p>
            <a:pPr lvl="1"/>
            <a:r>
              <a:rPr lang="en-US" dirty="0" smtClean="0"/>
              <a:t>Problems </a:t>
            </a:r>
            <a:r>
              <a:rPr lang="en-US" dirty="0"/>
              <a:t>in understanding not recognized until homework turned in or quiz/exam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083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8"/>
  <p:tag name="MMPROD_UIDATA" val="&lt;database version=&quot;6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Clickers in Organic Chemsitry&amp;quot;&quot;/&gt;&lt;property id=&quot;20307&quot; value=&quot;256&quot;/&gt;&lt;/object&gt;&lt;object type=&quot;3&quot; unique_id=&quot;10005&quot;&gt;&lt;property id=&quot;20148&quot; value=&quot;5&quot;/&gt;&lt;property id=&quot;20300&quot; value=&quot;Slide 2 - &amp;quot;Introduction&amp;quot;&quot;/&gt;&lt;property id=&quot;20307&quot; value=&quot;259&quot;/&gt;&lt;/object&gt;&lt;object type=&quot;3&quot; unique_id=&quot;10006&quot;&gt;&lt;property id=&quot;20148&quot; value=&quot;5&quot;/&gt;&lt;property id=&quot;20300&quot; value=&quot;Slide 3 - &amp;quot;Classroom Assessment Techniques (CATs)&amp;quot;&quot;/&gt;&lt;property id=&quot;20307&quot; value=&quot;260&quot;/&gt;&lt;/object&gt;&lt;object type=&quot;3&quot; unique_id=&quot;10007&quot;&gt;&lt;property id=&quot;20148&quot; value=&quot;5&quot;/&gt;&lt;property id=&quot;20300&quot; value=&quot;Slide 4 - &amp;quot;Example&amp;quot;&quot;/&gt;&lt;property id=&quot;20307&quot; value=&quot;261&quot;/&gt;&lt;/object&gt;&lt;object type=&quot;3&quot; unique_id=&quot;10008&quot;&gt;&lt;property id=&quot;20148&quot; value=&quot;5&quot;/&gt;&lt;property id=&quot;20300&quot; value=&quot;Slide 5 - &amp;quot;Benefits&amp;quot;&quot;/&gt;&lt;property id=&quot;20307&quot; value=&quot;262&quot;/&gt;&lt;/object&gt;&lt;object type=&quot;3&quot; unique_id=&quot;10009&quot;&gt;&lt;property id=&quot;20148&quot; value=&quot;5&quot;/&gt;&lt;property id=&quot;20300&quot; value=&quot;Slide 6 - &amp;quot;Benefits&amp;quot;&quot;/&gt;&lt;property id=&quot;20307&quot; value=&quot;263&quot;/&gt;&lt;/object&gt;&lt;object type=&quot;3&quot; unique_id=&quot;10010&quot;&gt;&lt;property id=&quot;20148&quot; value=&quot;5&quot;/&gt;&lt;property id=&quot;20300&quot; value=&quot;Slide 8 - &amp;quot;Types of Questions&amp;quot;&quot;/&gt;&lt;property id=&quot;20307&quot; value=&quot;264&quot;/&gt;&lt;/object&gt;&lt;object type=&quot;3&quot; unique_id=&quot;10011&quot;&gt;&lt;property id=&quot;20148&quot; value=&quot;5&quot;/&gt;&lt;property id=&quot;20300&quot; value=&quot;Slide 9 - &amp;quot;Types of Questions&amp;quot;&quot;/&gt;&lt;property id=&quot;20307&quot; value=&quot;265&quot;/&gt;&lt;/object&gt;&lt;object type=&quot;3&quot; unique_id=&quot;10012&quot;&gt;&lt;property id=&quot;20148&quot; value=&quot;5&quot;/&gt;&lt;property id=&quot;20300&quot; value=&quot;Slide 10 - &amp;quot;Types of Questions&amp;quot;&quot;/&gt;&lt;property id=&quot;20307&quot; value=&quot;266&quot;/&gt;&lt;/object&gt;&lt;object type=&quot;3&quot; unique_id=&quot;10013&quot;&gt;&lt;property id=&quot;20148&quot; value=&quot;5&quot;/&gt;&lt;property id=&quot;20300&quot; value=&quot;Slide 11 - &amp;quot;Types of Questions&amp;quot;&quot;/&gt;&lt;property id=&quot;20307&quot; value=&quot;267&quot;/&gt;&lt;/object&gt;&lt;object type=&quot;3&quot; unique_id=&quot;10014&quot;&gt;&lt;property id=&quot;20148&quot; value=&quot;5&quot;/&gt;&lt;property id=&quot;20300&quot; value=&quot;Slide 12 - &amp;quot;Practices&amp;quot;&quot;/&gt;&lt;property id=&quot;20307&quot; value=&quot;268&quot;/&gt;&lt;/object&gt;&lt;object type=&quot;3&quot; unique_id=&quot;10067&quot;&gt;&lt;property id=&quot;20148&quot; value=&quot;5&quot;/&gt;&lt;property id=&quot;20300&quot; value=&quot;Slide 7 - &amp;quot;Benefits&amp;quot;&quot;/&gt;&lt;property id=&quot;20307&quot; value=&quot;269&quot;/&gt;&lt;/object&gt;&lt;object type=&quot;3&quot; unique_id=&quot;10124&quot;&gt;&lt;property id=&quot;20148&quot; value=&quot;5&quot;/&gt;&lt;property id=&quot;20300&quot; value=&quot;Slide 13 - &amp;quot;Practices&amp;quot;&quot;/&gt;&lt;property id=&quot;20307&quot; value=&quot;270&quot;/&gt;&lt;/object&gt;&lt;object type=&quot;3&quot; unique_id=&quot;10125&quot;&gt;&lt;property id=&quot;20148&quot; value=&quot;5&quot;/&gt;&lt;property id=&quot;20300&quot; value=&quot;Slide 14 - &amp;quot;Practices&amp;quot;&quot;/&gt;&lt;property id=&quot;20307&quot; value=&quot;271&quot;/&gt;&lt;/object&gt;&lt;object type=&quot;3&quot; unique_id=&quot;10174&quot;&gt;&lt;property id=&quot;20148&quot; value=&quot;5&quot;/&gt;&lt;property id=&quot;20300&quot; value=&quot;Slide 15 - &amp;quot;Practices&amp;quot;&quot;/&gt;&lt;property id=&quot;20307&quot; value=&quot;272&quot;/&gt;&lt;/object&gt;&lt;object type=&quot;3&quot; unique_id=&quot;10294&quot;&gt;&lt;property id=&quot;20148&quot; value=&quot;5&quot;/&gt;&lt;property id=&quot;20300&quot; value=&quot;Slide 16 - &amp;quot;Practices&amp;quot;&quot;/&gt;&lt;property id=&quot;20307&quot; value=&quot;273&quot;/&gt;&lt;/object&gt;&lt;object type=&quot;3&quot; unique_id=&quot;10349&quot;&gt;&lt;property id=&quot;20148&quot; value=&quot;5&quot;/&gt;&lt;property id=&quot;20300&quot; value=&quot;Slide 17 - &amp;quot;Thanks &amp;quot;&quot;/&gt;&lt;property id=&quot;20307&quot; value=&quot;274&quot;/&gt;&lt;/object&gt;&lt;/object&gt;&lt;/object&gt;&lt;/database&gt;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3151</TotalTime>
  <Words>1060</Words>
  <Application>Microsoft Office PowerPoint</Application>
  <PresentationFormat>On-screen Show (4:3)</PresentationFormat>
  <Paragraphs>227</Paragraphs>
  <Slides>26</Slides>
  <Notes>25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Times New Roman</vt:lpstr>
      <vt:lpstr>Office Theme</vt:lpstr>
      <vt:lpstr>CS ChemDraw Drawing</vt:lpstr>
      <vt:lpstr>Transformation of the Traditional Organic Chemistry Lecture Sequence into a Hybrid of Face to Face Peer Learning and Online Lecture  </vt:lpstr>
      <vt:lpstr>Why Change Everything?</vt:lpstr>
      <vt:lpstr>Why Change Everything?</vt:lpstr>
      <vt:lpstr>Some Further References</vt:lpstr>
      <vt:lpstr>MOOCs</vt:lpstr>
      <vt:lpstr>Recorded Lectures</vt:lpstr>
      <vt:lpstr>Other Benefits of Active Learning</vt:lpstr>
      <vt:lpstr>References</vt:lpstr>
      <vt:lpstr>Traditional Lecture </vt:lpstr>
      <vt:lpstr>Organic Chemistry IPFW </vt:lpstr>
      <vt:lpstr>Flipping IPFW Organic Chemistry</vt:lpstr>
      <vt:lpstr>Flipping IPFW Organic Chemistry</vt:lpstr>
      <vt:lpstr>Flipping IPFW Organic Chemistry</vt:lpstr>
      <vt:lpstr>Flipping IPFW Organic Chemistry</vt:lpstr>
      <vt:lpstr>Summary of Results</vt:lpstr>
      <vt:lpstr>Student Survey</vt:lpstr>
      <vt:lpstr>Student Survey</vt:lpstr>
      <vt:lpstr>Student Survey</vt:lpstr>
      <vt:lpstr>Conclusions</vt:lpstr>
      <vt:lpstr>Assessment and Grades</vt:lpstr>
      <vt:lpstr>Assessment and Grades</vt:lpstr>
      <vt:lpstr>Assessment and Grades</vt:lpstr>
      <vt:lpstr>Assessment and Grades Overall Results</vt:lpstr>
      <vt:lpstr>Assessment and Grades Overall Results</vt:lpstr>
      <vt:lpstr>Conclusions</vt:lpstr>
      <vt:lpstr>Thanks! </vt:lpstr>
    </vt:vector>
  </TitlesOfParts>
  <Company>Indiana University - Purdue University Fort Wayne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Presentation</dc:title>
  <dc:creator>Univeristy Relations</dc:creator>
  <cp:lastModifiedBy>Vincent Maloney</cp:lastModifiedBy>
  <cp:revision>264</cp:revision>
  <cp:lastPrinted>2014-06-03T16:23:36Z</cp:lastPrinted>
  <dcterms:created xsi:type="dcterms:W3CDTF">2007-07-10T15:27:22Z</dcterms:created>
  <dcterms:modified xsi:type="dcterms:W3CDTF">2014-08-06T21:28:22Z</dcterms:modified>
</cp:coreProperties>
</file>