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6C4F20CB-AE02-4645-BA9E-1B7457A6212E}">
  <a:tblStyle styleId="{6C4F20CB-AE02-4645-BA9E-1B7457A6212E}"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2BD004F8-F398-46BC-B3F0-4333ED51622F}" styleName="Table_1">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slide" Target="slides/slide49.xml"/><Relationship Id="rId10" Type="http://schemas.openxmlformats.org/officeDocument/2006/relationships/slide" Target="slides/slide4.xml"/><Relationship Id="rId54" Type="http://schemas.openxmlformats.org/officeDocument/2006/relationships/slide" Target="slides/slide48.xml"/><Relationship Id="rId13" Type="http://schemas.openxmlformats.org/officeDocument/2006/relationships/slide" Target="slides/slide7.xml"/><Relationship Id="rId12" Type="http://schemas.openxmlformats.org/officeDocument/2006/relationships/slide" Target="slides/slide6.xml"/><Relationship Id="rId56" Type="http://schemas.openxmlformats.org/officeDocument/2006/relationships/slide" Target="slides/slide50.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b697582fe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b697582fe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20a484a474a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20a484a474a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24f4ba60fe0_1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24f4ba60fe0_1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24f4ba60fe0_1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24f4ba60fe0_1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24f4ba60fe0_1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24f4ba60fe0_1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24f4ba60fe0_1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24f4ba60fe0_1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24f4ba60fe0_1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24f4ba60fe0_1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252183d5339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252183d5339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252183d5339_2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252183d5339_2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24f4ba60fe0_1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1" name="Google Shape;201;g24f4ba60fe0_1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252183d5339_16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8" name="Google Shape;208;g252183d5339_16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deb378302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deb378302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252183d5339_16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5" name="Google Shape;215;g252183d5339_16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24f4ba60fe0_1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1" name="Google Shape;221;g24f4ba60fe0_1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2521841cf59_5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8" name="Google Shape;228;g2521841cf59_5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24f4ba60fe0_1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6" name="Google Shape;236;g24f4ba60fe0_1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2521841cf59_42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3" name="Google Shape;243;g2521841cf59_42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g2521841cf59_3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1" name="Google Shape;251;g2521841cf59_3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g2521841cf59_3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9" name="Google Shape;259;g2521841cf59_3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g24f4ba60fe0_1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5" name="Google Shape;265;g24f4ba60fe0_1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g24f4ba60fe0_1_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2" name="Google Shape;272;g24f4ba60fe0_1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g24f4ba60fe0_1_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9" name="Google Shape;279;g24f4ba60fe0_1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g24f4ba60fe0_1_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7" name="Google Shape;287;g24f4ba60fe0_1_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g252183c4b71_14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4" name="Google Shape;294;g252183c4b71_14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g24f4ba60fe0_1_1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1" name="Google Shape;301;g24f4ba60fe0_1_1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g24f4ba60fe0_1_1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8" name="Google Shape;308;g24f4ba60fe0_1_1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g24f4ba60fe0_1_1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5" name="Google Shape;315;g24f4ba60fe0_1_1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g2521841cf59_34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2" name="Google Shape;322;g2521841cf59_34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g24f4ba60fe0_1_1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2" name="Google Shape;332;g24f4ba60fe0_1_1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g2521841cf59_1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9" name="Google Shape;339;g2521841cf59_1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g24f4ba60fe0_1_1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5" name="Google Shape;345;g24f4ba60fe0_1_1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g24f4ba60fe0_1_1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2" name="Google Shape;352;g24f4ba60fe0_1_1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2521841cf59_22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2521841cf59_22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g2521841cf59_25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0" name="Google Shape;360;g2521841cf59_25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g24f4ba60fe0_1_1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6" name="Google Shape;366;g24f4ba60fe0_1_1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g24f4ba60fe0_1_1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3" name="Google Shape;373;g24f4ba60fe0_1_1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8" name="Shape 378"/>
        <p:cNvGrpSpPr/>
        <p:nvPr/>
      </p:nvGrpSpPr>
      <p:grpSpPr>
        <a:xfrm>
          <a:off x="0" y="0"/>
          <a:ext cx="0" cy="0"/>
          <a:chOff x="0" y="0"/>
          <a:chExt cx="0" cy="0"/>
        </a:xfrm>
      </p:grpSpPr>
      <p:sp>
        <p:nvSpPr>
          <p:cNvPr id="379" name="Google Shape;379;g2521841cf59_9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0" name="Google Shape;380;g2521841cf59_9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 name="Shape 386"/>
        <p:cNvGrpSpPr/>
        <p:nvPr/>
      </p:nvGrpSpPr>
      <p:grpSpPr>
        <a:xfrm>
          <a:off x="0" y="0"/>
          <a:ext cx="0" cy="0"/>
          <a:chOff x="0" y="0"/>
          <a:chExt cx="0" cy="0"/>
        </a:xfrm>
      </p:grpSpPr>
      <p:sp>
        <p:nvSpPr>
          <p:cNvPr id="387" name="Google Shape;387;g24f4ba60fe0_1_1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8" name="Google Shape;388;g24f4ba60fe0_1_1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3" name="Shape 393"/>
        <p:cNvGrpSpPr/>
        <p:nvPr/>
      </p:nvGrpSpPr>
      <p:grpSpPr>
        <a:xfrm>
          <a:off x="0" y="0"/>
          <a:ext cx="0" cy="0"/>
          <a:chOff x="0" y="0"/>
          <a:chExt cx="0" cy="0"/>
        </a:xfrm>
      </p:grpSpPr>
      <p:sp>
        <p:nvSpPr>
          <p:cNvPr id="394" name="Google Shape;394;g2521841cf59_4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5" name="Google Shape;395;g2521841cf59_4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 name="Shape 405"/>
        <p:cNvGrpSpPr/>
        <p:nvPr/>
      </p:nvGrpSpPr>
      <p:grpSpPr>
        <a:xfrm>
          <a:off x="0" y="0"/>
          <a:ext cx="0" cy="0"/>
          <a:chOff x="0" y="0"/>
          <a:chExt cx="0" cy="0"/>
        </a:xfrm>
      </p:grpSpPr>
      <p:sp>
        <p:nvSpPr>
          <p:cNvPr id="406" name="Google Shape;406;g2521841cf59_6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7" name="Google Shape;407;g2521841cf59_6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6" name="Shape 416"/>
        <p:cNvGrpSpPr/>
        <p:nvPr/>
      </p:nvGrpSpPr>
      <p:grpSpPr>
        <a:xfrm>
          <a:off x="0" y="0"/>
          <a:ext cx="0" cy="0"/>
          <a:chOff x="0" y="0"/>
          <a:chExt cx="0" cy="0"/>
        </a:xfrm>
      </p:grpSpPr>
      <p:sp>
        <p:nvSpPr>
          <p:cNvPr id="417" name="Google Shape;417;g24f4ba60fe0_1_1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8" name="Google Shape;418;g24f4ba60fe0_1_1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4" name="Shape 424"/>
        <p:cNvGrpSpPr/>
        <p:nvPr/>
      </p:nvGrpSpPr>
      <p:grpSpPr>
        <a:xfrm>
          <a:off x="0" y="0"/>
          <a:ext cx="0" cy="0"/>
          <a:chOff x="0" y="0"/>
          <a:chExt cx="0" cy="0"/>
        </a:xfrm>
      </p:grpSpPr>
      <p:sp>
        <p:nvSpPr>
          <p:cNvPr id="425" name="Google Shape;425;g24f4ba60fe0_1_1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6" name="Google Shape;426;g24f4ba60fe0_1_1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4" name="Shape 434"/>
        <p:cNvGrpSpPr/>
        <p:nvPr/>
      </p:nvGrpSpPr>
      <p:grpSpPr>
        <a:xfrm>
          <a:off x="0" y="0"/>
          <a:ext cx="0" cy="0"/>
          <a:chOff x="0" y="0"/>
          <a:chExt cx="0" cy="0"/>
        </a:xfrm>
      </p:grpSpPr>
      <p:sp>
        <p:nvSpPr>
          <p:cNvPr id="435" name="Google Shape;435;g24f4ba60fe0_1_1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6" name="Google Shape;436;g24f4ba60fe0_1_1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24f4ba60fe0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24f4ba60fe0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3" name="Shape 443"/>
        <p:cNvGrpSpPr/>
        <p:nvPr/>
      </p:nvGrpSpPr>
      <p:grpSpPr>
        <a:xfrm>
          <a:off x="0" y="0"/>
          <a:ext cx="0" cy="0"/>
          <a:chOff x="0" y="0"/>
          <a:chExt cx="0" cy="0"/>
        </a:xfrm>
      </p:grpSpPr>
      <p:sp>
        <p:nvSpPr>
          <p:cNvPr id="444" name="Google Shape;444;g2521841cf59_3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5" name="Google Shape;445;g2521841cf59_3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20a484a474a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20a484a474a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20a484a474a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20a484a474a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2521841cf59_2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2521841cf59_2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20a484a474a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20a484a474a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3.png"/><Relationship Id="rId4" Type="http://schemas.openxmlformats.org/officeDocument/2006/relationships/image" Target="../media/image9.png"/><Relationship Id="rId5"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6.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2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image" Target="../media/image1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 Id="rId3" Type="http://schemas.openxmlformats.org/officeDocument/2006/relationships/image" Target="../media/image1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 Id="rId3"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5.xml"/><Relationship Id="rId3" Type="http://schemas.openxmlformats.org/officeDocument/2006/relationships/image" Target="../media/image12.png"/><Relationship Id="rId4" Type="http://schemas.openxmlformats.org/officeDocument/2006/relationships/image" Target="../media/image15.png"/><Relationship Id="rId5" Type="http://schemas.openxmlformats.org/officeDocument/2006/relationships/image" Target="../media/image21.png"/><Relationship Id="rId6" Type="http://schemas.openxmlformats.org/officeDocument/2006/relationships/image" Target="../media/image22.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7.xml"/><Relationship Id="rId3" Type="http://schemas.openxmlformats.org/officeDocument/2006/relationships/image" Target="../media/image18.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3.xml"/><Relationship Id="rId3" Type="http://schemas.openxmlformats.org/officeDocument/2006/relationships/image" Target="../media/image25.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5.xml"/><Relationship Id="rId3" Type="http://schemas.openxmlformats.org/officeDocument/2006/relationships/image" Target="../media/image20.png"/><Relationship Id="rId4" Type="http://schemas.openxmlformats.org/officeDocument/2006/relationships/image" Target="../media/image17.png"/><Relationship Id="rId5" Type="http://schemas.openxmlformats.org/officeDocument/2006/relationships/image" Target="../media/image26.png"/><Relationship Id="rId6" Type="http://schemas.openxmlformats.org/officeDocument/2006/relationships/image" Target="../media/image24.png"/><Relationship Id="rId7" Type="http://schemas.openxmlformats.org/officeDocument/2006/relationships/image" Target="../media/image27.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6.xml"/><Relationship Id="rId3" Type="http://schemas.openxmlformats.org/officeDocument/2006/relationships/image" Target="../media/image20.png"/><Relationship Id="rId4" Type="http://schemas.openxmlformats.org/officeDocument/2006/relationships/image" Target="../media/image17.png"/><Relationship Id="rId5" Type="http://schemas.openxmlformats.org/officeDocument/2006/relationships/image" Target="../media/image26.png"/><Relationship Id="rId6" Type="http://schemas.openxmlformats.org/officeDocument/2006/relationships/image" Target="../media/image24.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7.xml"/><Relationship Id="rId3" Type="http://schemas.openxmlformats.org/officeDocument/2006/relationships/image" Target="../media/image30.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8.xml"/><Relationship Id="rId3" Type="http://schemas.openxmlformats.org/officeDocument/2006/relationships/image" Target="../media/image29.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9.xml"/><Relationship Id="rId3" Type="http://schemas.openxmlformats.org/officeDocument/2006/relationships/image" Target="../media/image2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0.xml"/><Relationship Id="rId3" Type="http://schemas.openxmlformats.org/officeDocument/2006/relationships/image" Target="../media/image3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14.png"/><Relationship Id="rId4" Type="http://schemas.openxmlformats.org/officeDocument/2006/relationships/image" Target="../media/image7.png"/><Relationship Id="rId5"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Active Learning in Organic Chemistry 2023 Workshop</a:t>
            </a:r>
            <a:endParaRPr/>
          </a:p>
        </p:txBody>
      </p:sp>
      <p:sp>
        <p:nvSpPr>
          <p:cNvPr id="55" name="Google Shape;55;p13"/>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CoLTs and LATs</a:t>
            </a:r>
            <a:endParaRPr/>
          </a:p>
        </p:txBody>
      </p:sp>
      <p:sp>
        <p:nvSpPr>
          <p:cNvPr id="56" name="Google Shape;56;p13"/>
          <p:cNvSpPr txBox="1"/>
          <p:nvPr/>
        </p:nvSpPr>
        <p:spPr>
          <a:xfrm>
            <a:off x="958300" y="3862525"/>
            <a:ext cx="73047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t>Assignments on the second slide</a:t>
            </a:r>
            <a:endParaRPr/>
          </a:p>
          <a:p>
            <a:pPr indent="0" lvl="0" marL="0" rtl="0" algn="ctr">
              <a:spcBef>
                <a:spcPts val="0"/>
              </a:spcBef>
              <a:spcAft>
                <a:spcPts val="0"/>
              </a:spcAft>
              <a:buNone/>
            </a:pPr>
            <a:r>
              <a:rPr lang="en"/>
              <a:t>Complete the information on the slide with your name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FE2F3"/>
        </a:solidFill>
      </p:bgPr>
    </p:bg>
    <p:spTree>
      <p:nvGrpSpPr>
        <p:cNvPr id="136" name="Shape 136"/>
        <p:cNvGrpSpPr/>
        <p:nvPr/>
      </p:nvGrpSpPr>
      <p:grpSpPr>
        <a:xfrm>
          <a:off x="0" y="0"/>
          <a:ext cx="0" cy="0"/>
          <a:chOff x="0" y="0"/>
          <a:chExt cx="0" cy="0"/>
        </a:xfrm>
      </p:grpSpPr>
      <p:sp>
        <p:nvSpPr>
          <p:cNvPr id="137" name="Google Shape;137;p22"/>
          <p:cNvSpPr txBox="1"/>
          <p:nvPr>
            <p:ph type="title"/>
          </p:nvPr>
        </p:nvSpPr>
        <p:spPr>
          <a:xfrm>
            <a:off x="261475" y="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i="1" lang="en" sz="2120"/>
              <a:t>Aldehydes and ketones - Knowledge Grid</a:t>
            </a:r>
            <a:endParaRPr i="1" sz="2120"/>
          </a:p>
        </p:txBody>
      </p:sp>
      <p:sp>
        <p:nvSpPr>
          <p:cNvPr id="138" name="Google Shape;138;p22"/>
          <p:cNvSpPr txBox="1"/>
          <p:nvPr>
            <p:ph idx="1" type="body"/>
          </p:nvPr>
        </p:nvSpPr>
        <p:spPr>
          <a:xfrm>
            <a:off x="41950" y="632700"/>
            <a:ext cx="3574500" cy="3878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t>Description of method: </a:t>
            </a:r>
            <a:r>
              <a:rPr lang="en"/>
              <a:t>Provide a grid like the one below and have students fill within the grid their understanding of the relations between the topics you select on the axes. You can grade based on a 1/0 system where 1 would be if they have listed a correct statement about the relations. This also can be used as a pre-test/post-test where the pre-test informs you of their understanding before the content is covered. </a:t>
            </a:r>
            <a:endParaRPr b="1"/>
          </a:p>
          <a:p>
            <a:pPr indent="0" lvl="0" marL="0" rtl="0" algn="l">
              <a:spcBef>
                <a:spcPts val="1200"/>
              </a:spcBef>
              <a:spcAft>
                <a:spcPts val="1200"/>
              </a:spcAft>
              <a:buNone/>
            </a:pPr>
            <a:r>
              <a:t/>
            </a:r>
            <a:endParaRPr/>
          </a:p>
        </p:txBody>
      </p:sp>
      <p:sp>
        <p:nvSpPr>
          <p:cNvPr id="139" name="Google Shape;139;p22"/>
          <p:cNvSpPr txBox="1"/>
          <p:nvPr>
            <p:ph idx="2" type="body"/>
          </p:nvPr>
        </p:nvSpPr>
        <p:spPr>
          <a:xfrm>
            <a:off x="3495600" y="572700"/>
            <a:ext cx="5648400" cy="38286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b="1" lang="en"/>
              <a:t>Implementation plan:</a:t>
            </a:r>
            <a:r>
              <a:rPr i="1" lang="en"/>
              <a:t> </a:t>
            </a:r>
            <a:r>
              <a:rPr lang="en"/>
              <a:t>I think the challenging part about this activity is devising appropriate sections. I naturally gravitate to Sn1, Sn2, E1, E2 reactions (shown below). Although since I’m in the aldehyde and ketone group I took a stab at that as well…Although I don’t like the aldehyde/ketone example as much. </a:t>
            </a:r>
            <a:endParaRPr/>
          </a:p>
        </p:txBody>
      </p:sp>
      <p:pic>
        <p:nvPicPr>
          <p:cNvPr id="140" name="Google Shape;140;p22"/>
          <p:cNvPicPr preferRelativeResize="0"/>
          <p:nvPr/>
        </p:nvPicPr>
        <p:blipFill>
          <a:blip r:embed="rId3">
            <a:alphaModFix/>
          </a:blip>
          <a:stretch>
            <a:fillRect/>
          </a:stretch>
        </p:blipFill>
        <p:spPr>
          <a:xfrm>
            <a:off x="301675" y="3554250"/>
            <a:ext cx="2762180" cy="1438550"/>
          </a:xfrm>
          <a:prstGeom prst="rect">
            <a:avLst/>
          </a:prstGeom>
          <a:noFill/>
          <a:ln>
            <a:noFill/>
          </a:ln>
        </p:spPr>
      </p:pic>
      <p:pic>
        <p:nvPicPr>
          <p:cNvPr id="141" name="Google Shape;141;p22"/>
          <p:cNvPicPr preferRelativeResize="0"/>
          <p:nvPr/>
        </p:nvPicPr>
        <p:blipFill>
          <a:blip r:embed="rId4">
            <a:alphaModFix/>
          </a:blip>
          <a:stretch>
            <a:fillRect/>
          </a:stretch>
        </p:blipFill>
        <p:spPr>
          <a:xfrm>
            <a:off x="4166475" y="3497675"/>
            <a:ext cx="4356613" cy="1798225"/>
          </a:xfrm>
          <a:prstGeom prst="rect">
            <a:avLst/>
          </a:prstGeom>
          <a:noFill/>
          <a:ln>
            <a:noFill/>
          </a:ln>
        </p:spPr>
      </p:pic>
      <p:pic>
        <p:nvPicPr>
          <p:cNvPr id="142" name="Google Shape;142;p22"/>
          <p:cNvPicPr preferRelativeResize="0"/>
          <p:nvPr/>
        </p:nvPicPr>
        <p:blipFill>
          <a:blip r:embed="rId5">
            <a:alphaModFix/>
          </a:blip>
          <a:stretch>
            <a:fillRect/>
          </a:stretch>
        </p:blipFill>
        <p:spPr>
          <a:xfrm>
            <a:off x="4007323" y="1906726"/>
            <a:ext cx="4624951" cy="14385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7CAAC"/>
        </a:solidFill>
      </p:bgPr>
    </p:bg>
    <p:spTree>
      <p:nvGrpSpPr>
        <p:cNvPr id="146" name="Shape 146"/>
        <p:cNvGrpSpPr/>
        <p:nvPr/>
      </p:nvGrpSpPr>
      <p:grpSpPr>
        <a:xfrm>
          <a:off x="0" y="0"/>
          <a:ext cx="0" cy="0"/>
          <a:chOff x="0" y="0"/>
          <a:chExt cx="0" cy="0"/>
        </a:xfrm>
      </p:grpSpPr>
      <p:sp>
        <p:nvSpPr>
          <p:cNvPr id="147" name="Google Shape;147;p23"/>
          <p:cNvSpPr txBox="1"/>
          <p:nvPr>
            <p:ph type="title"/>
          </p:nvPr>
        </p:nvSpPr>
        <p:spPr>
          <a:xfrm>
            <a:off x="202700" y="1957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i="1" lang="en" sz="2120"/>
              <a:t>Alkenes - Structured Problem Solving</a:t>
            </a:r>
            <a:endParaRPr i="1" sz="2120"/>
          </a:p>
        </p:txBody>
      </p:sp>
      <p:sp>
        <p:nvSpPr>
          <p:cNvPr id="148" name="Google Shape;148;p23"/>
          <p:cNvSpPr txBox="1"/>
          <p:nvPr>
            <p:ph idx="1" type="body"/>
          </p:nvPr>
        </p:nvSpPr>
        <p:spPr>
          <a:xfrm>
            <a:off x="137950" y="712950"/>
            <a:ext cx="2719200" cy="3878100"/>
          </a:xfrm>
          <a:prstGeom prst="rect">
            <a:avLst/>
          </a:prstGeom>
        </p:spPr>
        <p:txBody>
          <a:bodyPr anchorCtr="0" anchor="t" bIns="91425" lIns="91425" spcFirstLastPara="1" rIns="91425" wrap="square" tIns="91425">
            <a:normAutofit fontScale="25000" lnSpcReduction="20000"/>
          </a:bodyPr>
          <a:lstStyle/>
          <a:p>
            <a:pPr indent="0" lvl="0" marL="0" rtl="0" algn="l">
              <a:spcBef>
                <a:spcPts val="0"/>
              </a:spcBef>
              <a:spcAft>
                <a:spcPts val="0"/>
              </a:spcAft>
              <a:buNone/>
            </a:pPr>
            <a:r>
              <a:rPr b="1" lang="en" sz="4390"/>
              <a:t>Description of method:</a:t>
            </a:r>
            <a:endParaRPr b="1" sz="4390"/>
          </a:p>
          <a:p>
            <a:pPr indent="0" lvl="0" marL="0" rtl="0" algn="just">
              <a:lnSpc>
                <a:spcPct val="150000"/>
              </a:lnSpc>
              <a:spcBef>
                <a:spcPts val="1200"/>
              </a:spcBef>
              <a:spcAft>
                <a:spcPts val="0"/>
              </a:spcAft>
              <a:buNone/>
            </a:pPr>
            <a:r>
              <a:rPr b="1" lang="en" sz="4800">
                <a:latin typeface="Times New Roman"/>
                <a:ea typeface="Times New Roman"/>
                <a:cs typeface="Times New Roman"/>
                <a:sym typeface="Times New Roman"/>
              </a:rPr>
              <a:t>Students will be organized into teams and given an alkene reaction problem to solve. Utilizing the structured problem solving strategy of identifying the problem (A), generating possible solutions (B), evaluating and testing various solutions (C), agreeing on a solution (D), implementing (E) and evaluating the solution (F) each team will be guided through the problem solving process through a series of questions and will be expected to come up with an answer.  Furthermore, teams will be sharing  their solutions  to the rest of the class. </a:t>
            </a:r>
            <a:endParaRPr b="1" sz="4800">
              <a:latin typeface="Times New Roman"/>
              <a:ea typeface="Times New Roman"/>
              <a:cs typeface="Times New Roman"/>
              <a:sym typeface="Times New Roman"/>
            </a:endParaRPr>
          </a:p>
          <a:p>
            <a:pPr indent="0" lvl="0" marL="0" rtl="0" algn="l">
              <a:spcBef>
                <a:spcPts val="1200"/>
              </a:spcBef>
              <a:spcAft>
                <a:spcPts val="1200"/>
              </a:spcAft>
              <a:buNone/>
            </a:pPr>
            <a:r>
              <a:t/>
            </a:r>
            <a:endParaRPr/>
          </a:p>
        </p:txBody>
      </p:sp>
      <p:sp>
        <p:nvSpPr>
          <p:cNvPr id="149" name="Google Shape;149;p23"/>
          <p:cNvSpPr txBox="1"/>
          <p:nvPr>
            <p:ph idx="2" type="body"/>
          </p:nvPr>
        </p:nvSpPr>
        <p:spPr>
          <a:xfrm>
            <a:off x="2993375" y="712950"/>
            <a:ext cx="5550600" cy="4064100"/>
          </a:xfrm>
          <a:prstGeom prst="rect">
            <a:avLst/>
          </a:prstGeom>
        </p:spPr>
        <p:txBody>
          <a:bodyPr anchorCtr="0" anchor="t" bIns="91425" lIns="91425" spcFirstLastPara="1" rIns="91425" wrap="square" tIns="91425">
            <a:normAutofit fontScale="25000" lnSpcReduction="20000"/>
          </a:bodyPr>
          <a:lstStyle/>
          <a:p>
            <a:pPr indent="0" lvl="0" marL="0" rtl="0" algn="l">
              <a:lnSpc>
                <a:spcPct val="100000"/>
              </a:lnSpc>
              <a:spcBef>
                <a:spcPts val="0"/>
              </a:spcBef>
              <a:spcAft>
                <a:spcPts val="0"/>
              </a:spcAft>
              <a:buNone/>
            </a:pPr>
            <a:r>
              <a:rPr b="1" lang="en" sz="5000"/>
              <a:t>Implementation plan:</a:t>
            </a:r>
            <a:endParaRPr b="1" sz="5000"/>
          </a:p>
          <a:p>
            <a:pPr indent="0" lvl="0" marL="0" rtl="0" algn="l">
              <a:lnSpc>
                <a:spcPct val="100000"/>
              </a:lnSpc>
              <a:spcBef>
                <a:spcPts val="1200"/>
              </a:spcBef>
              <a:spcAft>
                <a:spcPts val="0"/>
              </a:spcAft>
              <a:buNone/>
            </a:pPr>
            <a:r>
              <a:rPr b="1" lang="en" sz="4850">
                <a:latin typeface="Times New Roman"/>
                <a:ea typeface="Times New Roman"/>
                <a:cs typeface="Times New Roman"/>
                <a:sym typeface="Times New Roman"/>
              </a:rPr>
              <a:t>Sample Problem: Draw the major product of the following reaction:</a:t>
            </a:r>
            <a:endParaRPr b="1" sz="4850">
              <a:latin typeface="Times New Roman"/>
              <a:ea typeface="Times New Roman"/>
              <a:cs typeface="Times New Roman"/>
              <a:sym typeface="Times New Roman"/>
            </a:endParaRPr>
          </a:p>
          <a:p>
            <a:pPr indent="0" lvl="0" marL="0" rtl="0" algn="l">
              <a:lnSpc>
                <a:spcPct val="100000"/>
              </a:lnSpc>
              <a:spcBef>
                <a:spcPts val="1200"/>
              </a:spcBef>
              <a:spcAft>
                <a:spcPts val="0"/>
              </a:spcAft>
              <a:buNone/>
            </a:pPr>
            <a:r>
              <a:t/>
            </a:r>
            <a:endParaRPr b="1" sz="3650">
              <a:latin typeface="Times New Roman"/>
              <a:ea typeface="Times New Roman"/>
              <a:cs typeface="Times New Roman"/>
              <a:sym typeface="Times New Roman"/>
            </a:endParaRPr>
          </a:p>
          <a:p>
            <a:pPr indent="0" lvl="0" marL="0" rtl="0" algn="l">
              <a:lnSpc>
                <a:spcPct val="100000"/>
              </a:lnSpc>
              <a:spcBef>
                <a:spcPts val="1200"/>
              </a:spcBef>
              <a:spcAft>
                <a:spcPts val="0"/>
              </a:spcAft>
              <a:buNone/>
            </a:pPr>
            <a:r>
              <a:t/>
            </a:r>
            <a:endParaRPr b="1" sz="3650">
              <a:latin typeface="Times New Roman"/>
              <a:ea typeface="Times New Roman"/>
              <a:cs typeface="Times New Roman"/>
              <a:sym typeface="Times New Roman"/>
            </a:endParaRPr>
          </a:p>
          <a:p>
            <a:pPr indent="0" lvl="0" marL="0" rtl="0" algn="l">
              <a:lnSpc>
                <a:spcPct val="150000"/>
              </a:lnSpc>
              <a:spcBef>
                <a:spcPts val="1200"/>
              </a:spcBef>
              <a:spcAft>
                <a:spcPts val="0"/>
              </a:spcAft>
              <a:buNone/>
            </a:pPr>
            <a:r>
              <a:t/>
            </a:r>
            <a:endParaRPr b="1" sz="3650">
              <a:latin typeface="Times New Roman"/>
              <a:ea typeface="Times New Roman"/>
              <a:cs typeface="Times New Roman"/>
              <a:sym typeface="Times New Roman"/>
            </a:endParaRPr>
          </a:p>
          <a:p>
            <a:pPr indent="-304800" lvl="0" marL="457200" rtl="0" algn="l">
              <a:lnSpc>
                <a:spcPct val="150000"/>
              </a:lnSpc>
              <a:spcBef>
                <a:spcPts val="1200"/>
              </a:spcBef>
              <a:spcAft>
                <a:spcPts val="0"/>
              </a:spcAft>
              <a:buSzPct val="100000"/>
              <a:buFont typeface="Times New Roman"/>
              <a:buAutoNum type="alphaUcPeriod"/>
            </a:pPr>
            <a:r>
              <a:rPr b="1" lang="en" sz="4800">
                <a:latin typeface="Times New Roman"/>
                <a:ea typeface="Times New Roman"/>
                <a:cs typeface="Times New Roman"/>
                <a:sym typeface="Times New Roman"/>
              </a:rPr>
              <a:t>1. What is this reaction called? 2. What functional group will the product of this reaction have?</a:t>
            </a:r>
            <a:endParaRPr b="1" sz="4800">
              <a:latin typeface="Times New Roman"/>
              <a:ea typeface="Times New Roman"/>
              <a:cs typeface="Times New Roman"/>
              <a:sym typeface="Times New Roman"/>
            </a:endParaRPr>
          </a:p>
          <a:p>
            <a:pPr indent="-304800" lvl="0" marL="457200" rtl="0" algn="l">
              <a:lnSpc>
                <a:spcPct val="150000"/>
              </a:lnSpc>
              <a:spcBef>
                <a:spcPts val="0"/>
              </a:spcBef>
              <a:spcAft>
                <a:spcPts val="0"/>
              </a:spcAft>
              <a:buSzPct val="100000"/>
              <a:buFont typeface="Times New Roman"/>
              <a:buAutoNum type="alphaUcPeriod"/>
            </a:pPr>
            <a:r>
              <a:rPr b="1" lang="en" sz="4800">
                <a:latin typeface="Times New Roman"/>
                <a:ea typeface="Times New Roman"/>
                <a:cs typeface="Times New Roman"/>
                <a:sym typeface="Times New Roman"/>
              </a:rPr>
              <a:t>Draw out possible products with the functional group chosen in A.</a:t>
            </a:r>
            <a:endParaRPr b="1" sz="4800">
              <a:latin typeface="Times New Roman"/>
              <a:ea typeface="Times New Roman"/>
              <a:cs typeface="Times New Roman"/>
              <a:sym typeface="Times New Roman"/>
            </a:endParaRPr>
          </a:p>
          <a:p>
            <a:pPr indent="-304800" lvl="0" marL="457200" rtl="0" algn="l">
              <a:lnSpc>
                <a:spcPct val="150000"/>
              </a:lnSpc>
              <a:spcBef>
                <a:spcPts val="0"/>
              </a:spcBef>
              <a:spcAft>
                <a:spcPts val="0"/>
              </a:spcAft>
              <a:buSzPct val="100000"/>
              <a:buFont typeface="Times New Roman"/>
              <a:buAutoNum type="alphaUcPeriod"/>
            </a:pPr>
            <a:r>
              <a:rPr b="1" lang="en" sz="4800">
                <a:latin typeface="Times New Roman"/>
                <a:ea typeface="Times New Roman"/>
                <a:cs typeface="Times New Roman"/>
                <a:sym typeface="Times New Roman"/>
              </a:rPr>
              <a:t>1. What mechanism do you think this reaction will undergo? 2. With your chosen mechanism, do you think you’ll have more than one product? 3. Draw out this mechanism.</a:t>
            </a:r>
            <a:endParaRPr b="1" sz="4800">
              <a:latin typeface="Times New Roman"/>
              <a:ea typeface="Times New Roman"/>
              <a:cs typeface="Times New Roman"/>
              <a:sym typeface="Times New Roman"/>
            </a:endParaRPr>
          </a:p>
          <a:p>
            <a:pPr indent="-304800" lvl="0" marL="457200" rtl="0" algn="l">
              <a:lnSpc>
                <a:spcPct val="150000"/>
              </a:lnSpc>
              <a:spcBef>
                <a:spcPts val="0"/>
              </a:spcBef>
              <a:spcAft>
                <a:spcPts val="0"/>
              </a:spcAft>
              <a:buSzPct val="100000"/>
              <a:buFont typeface="Times New Roman"/>
              <a:buAutoNum type="alphaUcPeriod"/>
            </a:pPr>
            <a:r>
              <a:rPr b="1" lang="en" sz="4800">
                <a:latin typeface="Times New Roman"/>
                <a:ea typeface="Times New Roman"/>
                <a:cs typeface="Times New Roman"/>
                <a:sym typeface="Times New Roman"/>
              </a:rPr>
              <a:t>Do you think your chosen mechanism in C will help you in answering this problem? </a:t>
            </a:r>
            <a:endParaRPr b="1" sz="4800">
              <a:latin typeface="Times New Roman"/>
              <a:ea typeface="Times New Roman"/>
              <a:cs typeface="Times New Roman"/>
              <a:sym typeface="Times New Roman"/>
            </a:endParaRPr>
          </a:p>
          <a:p>
            <a:pPr indent="-304800" lvl="0" marL="457200" rtl="0" algn="l">
              <a:lnSpc>
                <a:spcPct val="150000"/>
              </a:lnSpc>
              <a:spcBef>
                <a:spcPts val="0"/>
              </a:spcBef>
              <a:spcAft>
                <a:spcPts val="0"/>
              </a:spcAft>
              <a:buSzPct val="100000"/>
              <a:buFont typeface="Times New Roman"/>
              <a:buAutoNum type="alphaUcPeriod"/>
            </a:pPr>
            <a:r>
              <a:rPr b="1" lang="en" sz="4800">
                <a:latin typeface="Times New Roman"/>
                <a:ea typeface="Times New Roman"/>
                <a:cs typeface="Times New Roman"/>
                <a:sym typeface="Times New Roman"/>
              </a:rPr>
              <a:t>What is the major product based on your answer in C?</a:t>
            </a:r>
            <a:endParaRPr b="1" sz="4800">
              <a:latin typeface="Times New Roman"/>
              <a:ea typeface="Times New Roman"/>
              <a:cs typeface="Times New Roman"/>
              <a:sym typeface="Times New Roman"/>
            </a:endParaRPr>
          </a:p>
          <a:p>
            <a:pPr indent="-304800" lvl="0" marL="457200" rtl="0" algn="l">
              <a:lnSpc>
                <a:spcPct val="150000"/>
              </a:lnSpc>
              <a:spcBef>
                <a:spcPts val="0"/>
              </a:spcBef>
              <a:spcAft>
                <a:spcPts val="0"/>
              </a:spcAft>
              <a:buSzPct val="100000"/>
              <a:buFont typeface="Times New Roman"/>
              <a:buAutoNum type="alphaUcPeriod"/>
            </a:pPr>
            <a:r>
              <a:rPr b="1" lang="en" sz="4800">
                <a:latin typeface="Times New Roman"/>
                <a:ea typeface="Times New Roman"/>
                <a:cs typeface="Times New Roman"/>
                <a:sym typeface="Times New Roman"/>
              </a:rPr>
              <a:t>What will be the major product of the following molecule below using the same reaction conditions?</a:t>
            </a:r>
            <a:endParaRPr b="1" sz="4800">
              <a:latin typeface="Times New Roman"/>
              <a:ea typeface="Times New Roman"/>
              <a:cs typeface="Times New Roman"/>
              <a:sym typeface="Times New Roman"/>
            </a:endParaRPr>
          </a:p>
          <a:p>
            <a:pPr indent="-250658" lvl="0" marL="457200" rtl="0" algn="l">
              <a:lnSpc>
                <a:spcPct val="150000"/>
              </a:lnSpc>
              <a:spcBef>
                <a:spcPts val="0"/>
              </a:spcBef>
              <a:spcAft>
                <a:spcPts val="0"/>
              </a:spcAft>
              <a:buSzPct val="100000"/>
              <a:buFont typeface="Times New Roman"/>
              <a:buAutoNum type="alphaUcPeriod"/>
            </a:pPr>
            <a:r>
              <a:t/>
            </a:r>
            <a:endParaRPr b="1" sz="1389">
              <a:latin typeface="Times New Roman"/>
              <a:ea typeface="Times New Roman"/>
              <a:cs typeface="Times New Roman"/>
              <a:sym typeface="Times New Roman"/>
            </a:endParaRPr>
          </a:p>
          <a:p>
            <a:pPr indent="0" lvl="0" marL="457200" rtl="0" algn="l">
              <a:lnSpc>
                <a:spcPct val="100000"/>
              </a:lnSpc>
              <a:spcBef>
                <a:spcPts val="1200"/>
              </a:spcBef>
              <a:spcAft>
                <a:spcPts val="0"/>
              </a:spcAft>
              <a:buNone/>
            </a:pPr>
            <a:r>
              <a:t/>
            </a:r>
            <a:endParaRPr b="1" sz="900">
              <a:latin typeface="Times New Roman"/>
              <a:ea typeface="Times New Roman"/>
              <a:cs typeface="Times New Roman"/>
              <a:sym typeface="Times New Roman"/>
            </a:endParaRPr>
          </a:p>
          <a:p>
            <a:pPr indent="0" lvl="0" marL="457200" rtl="0" algn="l">
              <a:lnSpc>
                <a:spcPct val="100000"/>
              </a:lnSpc>
              <a:spcBef>
                <a:spcPts val="1200"/>
              </a:spcBef>
              <a:spcAft>
                <a:spcPts val="1200"/>
              </a:spcAft>
              <a:buNone/>
            </a:pPr>
            <a:r>
              <a:rPr b="1" lang="en" sz="900">
                <a:latin typeface="Times New Roman"/>
                <a:ea typeface="Times New Roman"/>
                <a:cs typeface="Times New Roman"/>
                <a:sym typeface="Times New Roman"/>
              </a:rPr>
              <a:t> </a:t>
            </a:r>
            <a:endParaRPr b="1" sz="900">
              <a:latin typeface="Times New Roman"/>
              <a:ea typeface="Times New Roman"/>
              <a:cs typeface="Times New Roman"/>
              <a:sym typeface="Times New Roman"/>
            </a:endParaRPr>
          </a:p>
        </p:txBody>
      </p:sp>
      <p:pic>
        <p:nvPicPr>
          <p:cNvPr id="150" name="Google Shape;150;p23"/>
          <p:cNvPicPr preferRelativeResize="0"/>
          <p:nvPr/>
        </p:nvPicPr>
        <p:blipFill>
          <a:blip r:embed="rId3">
            <a:alphaModFix/>
          </a:blip>
          <a:stretch>
            <a:fillRect/>
          </a:stretch>
        </p:blipFill>
        <p:spPr>
          <a:xfrm>
            <a:off x="4264849" y="1326950"/>
            <a:ext cx="3081925" cy="808825"/>
          </a:xfrm>
          <a:prstGeom prst="rect">
            <a:avLst/>
          </a:prstGeom>
          <a:noFill/>
          <a:ln>
            <a:noFill/>
          </a:ln>
        </p:spPr>
      </p:pic>
      <p:pic>
        <p:nvPicPr>
          <p:cNvPr id="151" name="Google Shape;151;p23"/>
          <p:cNvPicPr preferRelativeResize="0"/>
          <p:nvPr/>
        </p:nvPicPr>
        <p:blipFill>
          <a:blip r:embed="rId4">
            <a:alphaModFix/>
          </a:blip>
          <a:stretch>
            <a:fillRect/>
          </a:stretch>
        </p:blipFill>
        <p:spPr>
          <a:xfrm>
            <a:off x="8383975" y="4325875"/>
            <a:ext cx="596325" cy="6282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7CAAC"/>
        </a:solidFill>
      </p:bgPr>
    </p:bg>
    <p:spTree>
      <p:nvGrpSpPr>
        <p:cNvPr id="155" name="Shape 155"/>
        <p:cNvGrpSpPr/>
        <p:nvPr/>
      </p:nvGrpSpPr>
      <p:grpSpPr>
        <a:xfrm>
          <a:off x="0" y="0"/>
          <a:ext cx="0" cy="0"/>
          <a:chOff x="0" y="0"/>
          <a:chExt cx="0" cy="0"/>
        </a:xfrm>
      </p:grpSpPr>
      <p:sp>
        <p:nvSpPr>
          <p:cNvPr id="156" name="Google Shape;156;p2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i="1" lang="en" sz="2120"/>
              <a:t>Alkenes - Round Table</a:t>
            </a:r>
            <a:endParaRPr i="1" sz="2120"/>
          </a:p>
        </p:txBody>
      </p:sp>
      <p:sp>
        <p:nvSpPr>
          <p:cNvPr id="157" name="Google Shape;157;p24"/>
          <p:cNvSpPr txBox="1"/>
          <p:nvPr>
            <p:ph idx="1" type="body"/>
          </p:nvPr>
        </p:nvSpPr>
        <p:spPr>
          <a:xfrm>
            <a:off x="202700" y="968025"/>
            <a:ext cx="2719200" cy="38781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b="1" lang="en"/>
              <a:t>Description of method:</a:t>
            </a:r>
            <a:endParaRPr b="1"/>
          </a:p>
          <a:p>
            <a:pPr indent="0" lvl="0" marL="0" rtl="0" algn="l">
              <a:spcBef>
                <a:spcPts val="1200"/>
              </a:spcBef>
              <a:spcAft>
                <a:spcPts val="0"/>
              </a:spcAft>
              <a:buNone/>
            </a:pPr>
            <a:r>
              <a:rPr b="1" lang="en"/>
              <a:t>Meant to be for review and quick. </a:t>
            </a:r>
            <a:endParaRPr b="1"/>
          </a:p>
          <a:p>
            <a:pPr indent="0" lvl="0" marL="0" rtl="0" algn="l">
              <a:spcBef>
                <a:spcPts val="1200"/>
              </a:spcBef>
              <a:spcAft>
                <a:spcPts val="0"/>
              </a:spcAft>
              <a:buNone/>
            </a:pPr>
            <a:r>
              <a:rPr b="1" lang="en"/>
              <a:t>Instructor: Design a prompt. Put students into groups of four and students do not discuss the answer. One student would start answering the question, and the next student will build on the first </a:t>
            </a:r>
            <a:r>
              <a:rPr b="1" lang="en"/>
              <a:t>students’ answers and keep going until all four students are done. </a:t>
            </a:r>
            <a:r>
              <a:rPr b="1" lang="en"/>
              <a:t> </a:t>
            </a:r>
            <a:endParaRPr b="1"/>
          </a:p>
          <a:p>
            <a:pPr indent="0" lvl="0" marL="0" rtl="0" algn="l">
              <a:spcBef>
                <a:spcPts val="1200"/>
              </a:spcBef>
              <a:spcAft>
                <a:spcPts val="1200"/>
              </a:spcAft>
              <a:buNone/>
            </a:pPr>
            <a:r>
              <a:t/>
            </a:r>
            <a:endParaRPr/>
          </a:p>
        </p:txBody>
      </p:sp>
      <p:sp>
        <p:nvSpPr>
          <p:cNvPr id="158" name="Google Shape;158;p24"/>
          <p:cNvSpPr txBox="1"/>
          <p:nvPr>
            <p:ph idx="2" type="body"/>
          </p:nvPr>
        </p:nvSpPr>
        <p:spPr>
          <a:xfrm>
            <a:off x="3184075" y="968025"/>
            <a:ext cx="5648400" cy="38286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b="1" lang="en"/>
              <a:t>Implementation plan:</a:t>
            </a:r>
            <a:endParaRPr/>
          </a:p>
        </p:txBody>
      </p:sp>
      <p:sp>
        <p:nvSpPr>
          <p:cNvPr id="159" name="Google Shape;159;p24"/>
          <p:cNvSpPr txBox="1"/>
          <p:nvPr/>
        </p:nvSpPr>
        <p:spPr>
          <a:xfrm>
            <a:off x="3353100" y="2752850"/>
            <a:ext cx="5150400" cy="19086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SzPts val="1400"/>
              <a:buAutoNum type="arabicPeriod"/>
            </a:pPr>
            <a:r>
              <a:rPr lang="en"/>
              <a:t>Predict the products formed for this reaction. (Hint: there are two products)</a:t>
            </a:r>
            <a:endParaRPr/>
          </a:p>
          <a:p>
            <a:pPr indent="-317500" lvl="0" marL="457200" rtl="0" algn="l">
              <a:spcBef>
                <a:spcPts val="0"/>
              </a:spcBef>
              <a:spcAft>
                <a:spcPts val="0"/>
              </a:spcAft>
              <a:buSzPts val="1400"/>
              <a:buAutoNum type="arabicPeriod"/>
            </a:pPr>
            <a:r>
              <a:rPr lang="en"/>
              <a:t>Check to ensure the products predicted in Q1 is correct. If not, revise. Based on the products, identify the rearranged and non rearranged product? </a:t>
            </a:r>
            <a:endParaRPr/>
          </a:p>
          <a:p>
            <a:pPr indent="-317500" lvl="0" marL="457200" rtl="0" algn="l">
              <a:spcBef>
                <a:spcPts val="0"/>
              </a:spcBef>
              <a:spcAft>
                <a:spcPts val="0"/>
              </a:spcAft>
              <a:buSzPts val="1400"/>
              <a:buAutoNum type="arabicPeriod"/>
            </a:pPr>
            <a:r>
              <a:rPr lang="en"/>
              <a:t>Draw out the mechanism(s) for the products you wrote down for #1. </a:t>
            </a:r>
            <a:endParaRPr/>
          </a:p>
          <a:p>
            <a:pPr indent="0" lvl="0" marL="457200" rtl="0" algn="l">
              <a:spcBef>
                <a:spcPts val="0"/>
              </a:spcBef>
              <a:spcAft>
                <a:spcPts val="0"/>
              </a:spcAft>
              <a:buNone/>
            </a:pPr>
            <a:r>
              <a:t/>
            </a:r>
            <a:endParaRPr/>
          </a:p>
        </p:txBody>
      </p:sp>
      <p:sp>
        <p:nvSpPr>
          <p:cNvPr id="160" name="Google Shape;160;p24"/>
          <p:cNvSpPr txBox="1"/>
          <p:nvPr/>
        </p:nvSpPr>
        <p:spPr>
          <a:xfrm>
            <a:off x="-527800" y="2721800"/>
            <a:ext cx="5961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pic>
        <p:nvPicPr>
          <p:cNvPr id="161" name="Google Shape;161;p24"/>
          <p:cNvPicPr preferRelativeResize="0"/>
          <p:nvPr/>
        </p:nvPicPr>
        <p:blipFill>
          <a:blip r:embed="rId3">
            <a:alphaModFix/>
          </a:blip>
          <a:stretch>
            <a:fillRect/>
          </a:stretch>
        </p:blipFill>
        <p:spPr>
          <a:xfrm>
            <a:off x="3404100" y="1365078"/>
            <a:ext cx="2335800" cy="1356722"/>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7CAAC"/>
        </a:solidFill>
      </p:bgPr>
    </p:bg>
    <p:spTree>
      <p:nvGrpSpPr>
        <p:cNvPr id="165" name="Shape 165"/>
        <p:cNvGrpSpPr/>
        <p:nvPr/>
      </p:nvGrpSpPr>
      <p:grpSpPr>
        <a:xfrm>
          <a:off x="0" y="0"/>
          <a:ext cx="0" cy="0"/>
          <a:chOff x="0" y="0"/>
          <a:chExt cx="0" cy="0"/>
        </a:xfrm>
      </p:grpSpPr>
      <p:sp>
        <p:nvSpPr>
          <p:cNvPr id="166" name="Google Shape;166;p25"/>
          <p:cNvSpPr txBox="1"/>
          <p:nvPr>
            <p:ph type="title"/>
          </p:nvPr>
        </p:nvSpPr>
        <p:spPr>
          <a:xfrm>
            <a:off x="148050" y="26967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i="1" lang="en" sz="2120"/>
              <a:t>Alkenes - </a:t>
            </a:r>
            <a:endParaRPr i="1" sz="2120"/>
          </a:p>
          <a:p>
            <a:pPr indent="0" lvl="0" marL="0" rtl="0" algn="l">
              <a:spcBef>
                <a:spcPts val="0"/>
              </a:spcBef>
              <a:spcAft>
                <a:spcPts val="0"/>
              </a:spcAft>
              <a:buSzPts val="990"/>
              <a:buNone/>
            </a:pPr>
            <a:r>
              <a:rPr i="1" lang="en" sz="2120"/>
              <a:t>Background Knowledge Probe</a:t>
            </a:r>
            <a:endParaRPr i="1" sz="2120"/>
          </a:p>
        </p:txBody>
      </p:sp>
      <p:sp>
        <p:nvSpPr>
          <p:cNvPr id="167" name="Google Shape;167;p25"/>
          <p:cNvSpPr txBox="1"/>
          <p:nvPr>
            <p:ph idx="1" type="body"/>
          </p:nvPr>
        </p:nvSpPr>
        <p:spPr>
          <a:xfrm>
            <a:off x="202700" y="1120425"/>
            <a:ext cx="4124400" cy="3878100"/>
          </a:xfrm>
          <a:prstGeom prst="rect">
            <a:avLst/>
          </a:prstGeom>
        </p:spPr>
        <p:txBody>
          <a:bodyPr anchorCtr="0" anchor="t" bIns="91425" lIns="91425" spcFirstLastPara="1" rIns="91425" wrap="square" tIns="91425">
            <a:normAutofit lnSpcReduction="10000"/>
          </a:bodyPr>
          <a:lstStyle/>
          <a:p>
            <a:pPr indent="0" lvl="0" marL="0" rtl="0" algn="just">
              <a:spcBef>
                <a:spcPts val="0"/>
              </a:spcBef>
              <a:spcAft>
                <a:spcPts val="0"/>
              </a:spcAft>
              <a:buNone/>
            </a:pPr>
            <a:r>
              <a:rPr b="1" lang="en"/>
              <a:t>Description of method:</a:t>
            </a:r>
            <a:endParaRPr b="1"/>
          </a:p>
          <a:p>
            <a:pPr indent="0" lvl="0" marL="0" rtl="0" algn="just">
              <a:spcBef>
                <a:spcPts val="1200"/>
              </a:spcBef>
              <a:spcAft>
                <a:spcPts val="0"/>
              </a:spcAft>
              <a:buNone/>
            </a:pPr>
            <a:r>
              <a:rPr lang="en"/>
              <a:t>Students will be asked to complete a short quiz covering concepts important to alkene mechanisms and reactions. The responses will be collected and the confidence levels organized in a table.</a:t>
            </a:r>
            <a:endParaRPr/>
          </a:p>
          <a:p>
            <a:pPr indent="0" lvl="0" marL="0" rtl="0" algn="just">
              <a:spcBef>
                <a:spcPts val="1200"/>
              </a:spcBef>
              <a:spcAft>
                <a:spcPts val="0"/>
              </a:spcAft>
              <a:buClr>
                <a:schemeClr val="dk1"/>
              </a:buClr>
              <a:buSzPts val="1100"/>
              <a:buFont typeface="Arial"/>
              <a:buNone/>
            </a:pPr>
            <a:r>
              <a:rPr b="1" lang="en"/>
              <a:t>Implementation plan:</a:t>
            </a:r>
            <a:endParaRPr b="1"/>
          </a:p>
          <a:p>
            <a:pPr indent="0" lvl="0" marL="0" rtl="0" algn="just">
              <a:spcBef>
                <a:spcPts val="1200"/>
              </a:spcBef>
              <a:spcAft>
                <a:spcPts val="0"/>
              </a:spcAft>
              <a:buClr>
                <a:schemeClr val="dk1"/>
              </a:buClr>
              <a:buSzPts val="1100"/>
              <a:buFont typeface="Arial"/>
              <a:buNone/>
            </a:pPr>
            <a:r>
              <a:rPr lang="en"/>
              <a:t>Student confidence in functional group recognition, acid-base reactions, mechanism arrows, reaction intermediates, and predicting the major products of a reaction are  evaluated. </a:t>
            </a:r>
            <a:endParaRPr/>
          </a:p>
          <a:p>
            <a:pPr indent="0" lvl="0" marL="0" rtl="0" algn="just">
              <a:spcBef>
                <a:spcPts val="1200"/>
              </a:spcBef>
              <a:spcAft>
                <a:spcPts val="0"/>
              </a:spcAft>
              <a:buNone/>
            </a:pPr>
            <a:r>
              <a:t/>
            </a:r>
            <a:endParaRPr/>
          </a:p>
          <a:p>
            <a:pPr indent="0" lvl="0" marL="0" rtl="0" algn="just">
              <a:spcBef>
                <a:spcPts val="1200"/>
              </a:spcBef>
              <a:spcAft>
                <a:spcPts val="1200"/>
              </a:spcAft>
              <a:buNone/>
            </a:pPr>
            <a:r>
              <a:t/>
            </a:r>
            <a:endParaRPr/>
          </a:p>
        </p:txBody>
      </p:sp>
      <p:pic>
        <p:nvPicPr>
          <p:cNvPr id="168" name="Google Shape;168;p25"/>
          <p:cNvPicPr preferRelativeResize="0"/>
          <p:nvPr/>
        </p:nvPicPr>
        <p:blipFill>
          <a:blip r:embed="rId3">
            <a:alphaModFix/>
          </a:blip>
          <a:stretch>
            <a:fillRect/>
          </a:stretch>
        </p:blipFill>
        <p:spPr>
          <a:xfrm>
            <a:off x="4673263" y="-4770"/>
            <a:ext cx="4323623" cy="514349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7CAAC"/>
        </a:solidFill>
      </p:bgPr>
    </p:bg>
    <p:spTree>
      <p:nvGrpSpPr>
        <p:cNvPr id="172" name="Shape 172"/>
        <p:cNvGrpSpPr/>
        <p:nvPr/>
      </p:nvGrpSpPr>
      <p:grpSpPr>
        <a:xfrm>
          <a:off x="0" y="0"/>
          <a:ext cx="0" cy="0"/>
          <a:chOff x="0" y="0"/>
          <a:chExt cx="0" cy="0"/>
        </a:xfrm>
      </p:grpSpPr>
      <p:sp>
        <p:nvSpPr>
          <p:cNvPr id="173" name="Google Shape;173;p2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i="1" lang="en" sz="2120"/>
              <a:t>Alkenes - TAPPs</a:t>
            </a:r>
            <a:endParaRPr i="1" sz="2120"/>
          </a:p>
        </p:txBody>
      </p:sp>
      <p:sp>
        <p:nvSpPr>
          <p:cNvPr id="174" name="Google Shape;174;p26"/>
          <p:cNvSpPr txBox="1"/>
          <p:nvPr>
            <p:ph idx="1" type="body"/>
          </p:nvPr>
        </p:nvSpPr>
        <p:spPr>
          <a:xfrm>
            <a:off x="202700" y="968025"/>
            <a:ext cx="2719200" cy="3878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t>Description of method:</a:t>
            </a:r>
            <a:endParaRPr b="1"/>
          </a:p>
          <a:p>
            <a:pPr indent="0" lvl="0" marL="0" rtl="0" algn="l">
              <a:spcBef>
                <a:spcPts val="1200"/>
              </a:spcBef>
              <a:spcAft>
                <a:spcPts val="0"/>
              </a:spcAft>
              <a:buNone/>
            </a:pPr>
            <a:r>
              <a:rPr lang="en"/>
              <a:t>Students will be assigned into pairs. The pairs will be chosen based on various factors to ensure that people are working with different people throughout the semester. High achievers with low achievers, gender diversity, etc. will be ensured.</a:t>
            </a:r>
            <a:endParaRPr/>
          </a:p>
          <a:p>
            <a:pPr indent="0" lvl="0" marL="0" rtl="0" algn="l">
              <a:spcBef>
                <a:spcPts val="1200"/>
              </a:spcBef>
              <a:spcAft>
                <a:spcPts val="1200"/>
              </a:spcAft>
              <a:buNone/>
            </a:pPr>
            <a:r>
              <a:t/>
            </a:r>
            <a:endParaRPr/>
          </a:p>
        </p:txBody>
      </p:sp>
      <p:sp>
        <p:nvSpPr>
          <p:cNvPr id="175" name="Google Shape;175;p26"/>
          <p:cNvSpPr txBox="1"/>
          <p:nvPr>
            <p:ph idx="2" type="body"/>
          </p:nvPr>
        </p:nvSpPr>
        <p:spPr>
          <a:xfrm>
            <a:off x="3184075" y="968025"/>
            <a:ext cx="5648400" cy="3828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t>Implementation plan:</a:t>
            </a:r>
            <a:endParaRPr b="1"/>
          </a:p>
          <a:p>
            <a:pPr indent="0" lvl="0" marL="0" rtl="0" algn="l">
              <a:spcBef>
                <a:spcPts val="1200"/>
              </a:spcBef>
              <a:spcAft>
                <a:spcPts val="0"/>
              </a:spcAft>
              <a:buNone/>
            </a:pPr>
            <a:r>
              <a:rPr lang="en"/>
              <a:t>Students will be asked to draw a mechanism of the following reaction. Person A will describe the problem solving process while the Person B follows directions and records. The important part here is not just to get the mechanism of the reaction, but also to reinforce the process by which a complex mechanism like this is solved.</a:t>
            </a:r>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pic>
        <p:nvPicPr>
          <p:cNvPr id="176" name="Google Shape;176;p26"/>
          <p:cNvPicPr preferRelativeResize="0"/>
          <p:nvPr/>
        </p:nvPicPr>
        <p:blipFill>
          <a:blip r:embed="rId3">
            <a:alphaModFix/>
          </a:blip>
          <a:stretch>
            <a:fillRect/>
          </a:stretch>
        </p:blipFill>
        <p:spPr>
          <a:xfrm>
            <a:off x="3969925" y="2750388"/>
            <a:ext cx="4076700" cy="16668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7CAAC"/>
        </a:solidFill>
      </p:bgPr>
    </p:bg>
    <p:spTree>
      <p:nvGrpSpPr>
        <p:cNvPr id="180" name="Shape 180"/>
        <p:cNvGrpSpPr/>
        <p:nvPr/>
      </p:nvGrpSpPr>
      <p:grpSpPr>
        <a:xfrm>
          <a:off x="0" y="0"/>
          <a:ext cx="0" cy="0"/>
          <a:chOff x="0" y="0"/>
          <a:chExt cx="0" cy="0"/>
        </a:xfrm>
      </p:grpSpPr>
      <p:sp>
        <p:nvSpPr>
          <p:cNvPr id="181" name="Google Shape;181;p2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i="1" lang="en" sz="2120"/>
              <a:t>Alkenes - Knowledge Grid</a:t>
            </a:r>
            <a:endParaRPr i="1" sz="2120"/>
          </a:p>
        </p:txBody>
      </p:sp>
      <p:sp>
        <p:nvSpPr>
          <p:cNvPr id="182" name="Google Shape;182;p27"/>
          <p:cNvSpPr txBox="1"/>
          <p:nvPr>
            <p:ph idx="1" type="body"/>
          </p:nvPr>
        </p:nvSpPr>
        <p:spPr>
          <a:xfrm>
            <a:off x="202700" y="968025"/>
            <a:ext cx="2719200" cy="3878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t>Description of method:</a:t>
            </a:r>
            <a:endParaRPr b="1"/>
          </a:p>
          <a:p>
            <a:pPr indent="-317500" lvl="0" marL="457200" rtl="0" algn="l">
              <a:spcBef>
                <a:spcPts val="1200"/>
              </a:spcBef>
              <a:spcAft>
                <a:spcPts val="0"/>
              </a:spcAft>
              <a:buSzPts val="1400"/>
              <a:buChar char="●"/>
            </a:pPr>
            <a:r>
              <a:rPr lang="en"/>
              <a:t>A visual way to organize a large amount of information.</a:t>
            </a:r>
            <a:endParaRPr/>
          </a:p>
          <a:p>
            <a:pPr indent="-317500" lvl="0" marL="457200" rtl="0" algn="l">
              <a:spcBef>
                <a:spcPts val="0"/>
              </a:spcBef>
              <a:spcAft>
                <a:spcPts val="0"/>
              </a:spcAft>
              <a:buSzPts val="1400"/>
              <a:buChar char="●"/>
            </a:pPr>
            <a:r>
              <a:rPr lang="en"/>
              <a:t>Draw connections</a:t>
            </a:r>
            <a:endParaRPr/>
          </a:p>
          <a:p>
            <a:pPr indent="-317500" lvl="0" marL="457200" rtl="0" algn="l">
              <a:spcBef>
                <a:spcPts val="0"/>
              </a:spcBef>
              <a:spcAft>
                <a:spcPts val="0"/>
              </a:spcAft>
              <a:buSzPts val="1400"/>
              <a:buChar char="●"/>
            </a:pPr>
            <a:r>
              <a:rPr lang="en"/>
              <a:t>Summarize </a:t>
            </a:r>
            <a:endParaRPr/>
          </a:p>
          <a:p>
            <a:pPr indent="-317500" lvl="0" marL="457200" rtl="0" algn="l">
              <a:spcBef>
                <a:spcPts val="0"/>
              </a:spcBef>
              <a:spcAft>
                <a:spcPts val="0"/>
              </a:spcAft>
              <a:buSzPts val="1400"/>
              <a:buChar char="●"/>
            </a:pPr>
            <a:r>
              <a:rPr lang="en"/>
              <a:t>~1-3 lectures of material?</a:t>
            </a:r>
            <a:endParaRPr/>
          </a:p>
        </p:txBody>
      </p:sp>
      <p:sp>
        <p:nvSpPr>
          <p:cNvPr id="183" name="Google Shape;183;p27"/>
          <p:cNvSpPr txBox="1"/>
          <p:nvPr>
            <p:ph idx="2" type="body"/>
          </p:nvPr>
        </p:nvSpPr>
        <p:spPr>
          <a:xfrm>
            <a:off x="3184075" y="968025"/>
            <a:ext cx="5648400" cy="1824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t>Implementation plan:</a:t>
            </a:r>
            <a:endParaRPr b="1"/>
          </a:p>
          <a:p>
            <a:pPr indent="-317500" lvl="0" marL="457200" rtl="0" algn="l">
              <a:spcBef>
                <a:spcPts val="1200"/>
              </a:spcBef>
              <a:spcAft>
                <a:spcPts val="0"/>
              </a:spcAft>
              <a:buSzPts val="1400"/>
              <a:buChar char="●"/>
            </a:pPr>
            <a:r>
              <a:rPr lang="en"/>
              <a:t>Purposely include some overlapping categories</a:t>
            </a:r>
            <a:endParaRPr/>
          </a:p>
          <a:p>
            <a:pPr indent="-317500" lvl="0" marL="457200" rtl="0" algn="l">
              <a:spcBef>
                <a:spcPts val="0"/>
              </a:spcBef>
              <a:spcAft>
                <a:spcPts val="0"/>
              </a:spcAft>
              <a:buSzPts val="1400"/>
              <a:buChar char="●"/>
            </a:pPr>
            <a:r>
              <a:rPr lang="en"/>
              <a:t>Students could draw structures in the cells</a:t>
            </a:r>
            <a:endParaRPr/>
          </a:p>
          <a:p>
            <a:pPr indent="-317500" lvl="0" marL="457200" rtl="0" algn="l">
              <a:spcBef>
                <a:spcPts val="0"/>
              </a:spcBef>
              <a:spcAft>
                <a:spcPts val="0"/>
              </a:spcAft>
              <a:buSzPts val="1400"/>
              <a:buChar char="●"/>
            </a:pPr>
            <a:r>
              <a:rPr lang="en"/>
              <a:t>Work in groups</a:t>
            </a:r>
            <a:endParaRPr/>
          </a:p>
          <a:p>
            <a:pPr indent="-317500" lvl="0" marL="457200" rtl="0" algn="l">
              <a:spcBef>
                <a:spcPts val="0"/>
              </a:spcBef>
              <a:spcAft>
                <a:spcPts val="0"/>
              </a:spcAft>
              <a:buSzPts val="1400"/>
              <a:buChar char="●"/>
            </a:pPr>
            <a:r>
              <a:rPr lang="en"/>
              <a:t>Come together at the end of the activity and fill in a grid on the board, explaining each cell</a:t>
            </a:r>
            <a:endParaRPr/>
          </a:p>
        </p:txBody>
      </p:sp>
      <p:graphicFrame>
        <p:nvGraphicFramePr>
          <p:cNvPr id="184" name="Google Shape;184;p27"/>
          <p:cNvGraphicFramePr/>
          <p:nvPr/>
        </p:nvGraphicFramePr>
        <p:xfrm>
          <a:off x="419138" y="3122263"/>
          <a:ext cx="3000000" cy="3000000"/>
        </p:xfrm>
        <a:graphic>
          <a:graphicData uri="http://schemas.openxmlformats.org/drawingml/2006/table">
            <a:tbl>
              <a:tblPr>
                <a:noFill/>
                <a:tableStyleId>{2BD004F8-F398-46BC-B3F0-4333ED51622F}</a:tableStyleId>
              </a:tblPr>
              <a:tblGrid>
                <a:gridCol w="1257650"/>
                <a:gridCol w="1339475"/>
                <a:gridCol w="1099325"/>
                <a:gridCol w="1096600"/>
                <a:gridCol w="1207475"/>
                <a:gridCol w="1306650"/>
                <a:gridCol w="994200"/>
              </a:tblGrid>
              <a:tr h="537450">
                <a:tc>
                  <a:txBody>
                    <a:bodyPr/>
                    <a:lstStyle/>
                    <a:p>
                      <a:pPr indent="0" lvl="0" marL="0" rtl="0" algn="l">
                        <a:spcBef>
                          <a:spcPts val="0"/>
                        </a:spcBef>
                        <a:spcAft>
                          <a:spcPts val="0"/>
                        </a:spcAft>
                        <a:buNone/>
                      </a:pPr>
                      <a:r>
                        <a:t/>
                      </a:r>
                      <a:endParaRPr sz="1100"/>
                    </a:p>
                  </a:txBody>
                  <a:tcPr marT="91425" marB="91425" marR="91425" marL="91425"/>
                </a:tc>
                <a:tc>
                  <a:txBody>
                    <a:bodyPr/>
                    <a:lstStyle/>
                    <a:p>
                      <a:pPr indent="0" lvl="0" marL="0" rtl="0" algn="l">
                        <a:spcBef>
                          <a:spcPts val="0"/>
                        </a:spcBef>
                        <a:spcAft>
                          <a:spcPts val="0"/>
                        </a:spcAft>
                        <a:buNone/>
                      </a:pPr>
                      <a:r>
                        <a:rPr lang="en" sz="1100"/>
                        <a:t>Regioselectivity</a:t>
                      </a:r>
                      <a:endParaRPr sz="1100"/>
                    </a:p>
                  </a:txBody>
                  <a:tcPr marT="91425" marB="91425" marR="91425" marL="91425"/>
                </a:tc>
                <a:tc>
                  <a:txBody>
                    <a:bodyPr/>
                    <a:lstStyle/>
                    <a:p>
                      <a:pPr indent="0" lvl="0" marL="0" rtl="0" algn="l">
                        <a:spcBef>
                          <a:spcPts val="0"/>
                        </a:spcBef>
                        <a:spcAft>
                          <a:spcPts val="0"/>
                        </a:spcAft>
                        <a:buNone/>
                      </a:pPr>
                      <a:r>
                        <a:rPr lang="en" sz="1100"/>
                        <a:t>Markovnikov’s </a:t>
                      </a:r>
                      <a:endParaRPr sz="1100"/>
                    </a:p>
                    <a:p>
                      <a:pPr indent="0" lvl="0" marL="0" rtl="0" algn="l">
                        <a:spcBef>
                          <a:spcPts val="0"/>
                        </a:spcBef>
                        <a:spcAft>
                          <a:spcPts val="0"/>
                        </a:spcAft>
                        <a:buNone/>
                      </a:pPr>
                      <a:r>
                        <a:rPr lang="en" sz="1100"/>
                        <a:t>Rule</a:t>
                      </a:r>
                      <a:endParaRPr sz="1100"/>
                    </a:p>
                  </a:txBody>
                  <a:tcPr marT="91425" marB="91425" marR="91425" marL="91425"/>
                </a:tc>
                <a:tc>
                  <a:txBody>
                    <a:bodyPr/>
                    <a:lstStyle/>
                    <a:p>
                      <a:pPr indent="0" lvl="0" marL="0" rtl="0" algn="l">
                        <a:spcBef>
                          <a:spcPts val="0"/>
                        </a:spcBef>
                        <a:spcAft>
                          <a:spcPts val="0"/>
                        </a:spcAft>
                        <a:buNone/>
                      </a:pPr>
                      <a:r>
                        <a:rPr lang="en" sz="1100"/>
                        <a:t>Intermediate</a:t>
                      </a:r>
                      <a:endParaRPr sz="1100"/>
                    </a:p>
                    <a:p>
                      <a:pPr indent="0" lvl="0" marL="0" rtl="0" algn="l">
                        <a:spcBef>
                          <a:spcPts val="0"/>
                        </a:spcBef>
                        <a:spcAft>
                          <a:spcPts val="0"/>
                        </a:spcAft>
                        <a:buNone/>
                      </a:pPr>
                      <a:r>
                        <a:rPr lang="en" sz="1100"/>
                        <a:t>(draw)</a:t>
                      </a:r>
                      <a:endParaRPr sz="1100"/>
                    </a:p>
                  </a:txBody>
                  <a:tcPr marT="91425" marB="91425" marR="91425" marL="91425"/>
                </a:tc>
                <a:tc>
                  <a:txBody>
                    <a:bodyPr/>
                    <a:lstStyle/>
                    <a:p>
                      <a:pPr indent="0" lvl="0" marL="0" rtl="0" algn="l">
                        <a:spcBef>
                          <a:spcPts val="0"/>
                        </a:spcBef>
                        <a:spcAft>
                          <a:spcPts val="0"/>
                        </a:spcAft>
                        <a:buNone/>
                      </a:pPr>
                      <a:r>
                        <a:rPr lang="en" sz="1100"/>
                        <a:t>Rearrangement possible?</a:t>
                      </a:r>
                      <a:endParaRPr sz="1100"/>
                    </a:p>
                  </a:txBody>
                  <a:tcPr marT="91425" marB="91425" marR="91425" marL="91425"/>
                </a:tc>
                <a:tc>
                  <a:txBody>
                    <a:bodyPr/>
                    <a:lstStyle/>
                    <a:p>
                      <a:pPr indent="0" lvl="0" marL="0" rtl="0" algn="l">
                        <a:spcBef>
                          <a:spcPts val="0"/>
                        </a:spcBef>
                        <a:spcAft>
                          <a:spcPts val="0"/>
                        </a:spcAft>
                        <a:buNone/>
                      </a:pPr>
                      <a:r>
                        <a:rPr lang="en" sz="1100"/>
                        <a:t>Stereochemistry</a:t>
                      </a:r>
                      <a:endParaRPr sz="1100"/>
                    </a:p>
                    <a:p>
                      <a:pPr indent="0" lvl="0" marL="0" rtl="0" algn="l">
                        <a:spcBef>
                          <a:spcPts val="0"/>
                        </a:spcBef>
                        <a:spcAft>
                          <a:spcPts val="0"/>
                        </a:spcAft>
                        <a:buNone/>
                      </a:pPr>
                      <a:r>
                        <a:rPr lang="en" sz="1100"/>
                        <a:t>(syn/anti/…)</a:t>
                      </a:r>
                      <a:endParaRPr sz="1100"/>
                    </a:p>
                  </a:txBody>
                  <a:tcPr marT="91425" marB="91425" marR="91425" marL="91425"/>
                </a:tc>
                <a:tc>
                  <a:txBody>
                    <a:bodyPr/>
                    <a:lstStyle/>
                    <a:p>
                      <a:pPr indent="0" lvl="0" marL="0" rtl="0" algn="l">
                        <a:spcBef>
                          <a:spcPts val="0"/>
                        </a:spcBef>
                        <a:spcAft>
                          <a:spcPts val="0"/>
                        </a:spcAft>
                        <a:buNone/>
                      </a:pPr>
                      <a:r>
                        <a:rPr lang="en" sz="1100"/>
                        <a:t>Synthetic</a:t>
                      </a:r>
                      <a:endParaRPr sz="1100"/>
                    </a:p>
                    <a:p>
                      <a:pPr indent="0" lvl="0" marL="0" rtl="0" algn="l">
                        <a:spcBef>
                          <a:spcPts val="0"/>
                        </a:spcBef>
                        <a:spcAft>
                          <a:spcPts val="0"/>
                        </a:spcAft>
                        <a:buNone/>
                      </a:pPr>
                      <a:r>
                        <a:rPr lang="en" sz="1100"/>
                        <a:t>utility</a:t>
                      </a:r>
                      <a:endParaRPr sz="1100"/>
                    </a:p>
                  </a:txBody>
                  <a:tcPr marT="91425" marB="91425" marR="91425" marL="91425"/>
                </a:tc>
              </a:tr>
              <a:tr h="395225">
                <a:tc>
                  <a:txBody>
                    <a:bodyPr/>
                    <a:lstStyle/>
                    <a:p>
                      <a:pPr indent="0" lvl="0" marL="0" rtl="0" algn="l">
                        <a:spcBef>
                          <a:spcPts val="0"/>
                        </a:spcBef>
                        <a:spcAft>
                          <a:spcPts val="0"/>
                        </a:spcAft>
                        <a:buNone/>
                      </a:pPr>
                      <a:r>
                        <a:rPr lang="en" sz="1100"/>
                        <a:t>Hydration (acid)</a:t>
                      </a:r>
                      <a:endParaRPr sz="1100"/>
                    </a:p>
                  </a:txBody>
                  <a:tcPr marT="91425" marB="91425" marR="91425" marL="91425"/>
                </a:tc>
                <a:tc>
                  <a:txBody>
                    <a:bodyPr/>
                    <a:lstStyle/>
                    <a:p>
                      <a:pPr indent="0" lvl="0" marL="0" rtl="0" algn="l">
                        <a:spcBef>
                          <a:spcPts val="0"/>
                        </a:spcBef>
                        <a:spcAft>
                          <a:spcPts val="0"/>
                        </a:spcAft>
                        <a:buNone/>
                      </a:pPr>
                      <a:r>
                        <a:t/>
                      </a:r>
                      <a:endParaRPr sz="1100"/>
                    </a:p>
                  </a:txBody>
                  <a:tcPr marT="91425" marB="91425" marR="91425" marL="91425"/>
                </a:tc>
                <a:tc>
                  <a:txBody>
                    <a:bodyPr/>
                    <a:lstStyle/>
                    <a:p>
                      <a:pPr indent="0" lvl="0" marL="0" rtl="0" algn="l">
                        <a:spcBef>
                          <a:spcPts val="0"/>
                        </a:spcBef>
                        <a:spcAft>
                          <a:spcPts val="0"/>
                        </a:spcAft>
                        <a:buNone/>
                      </a:pPr>
                      <a:r>
                        <a:t/>
                      </a:r>
                      <a:endParaRPr sz="1100"/>
                    </a:p>
                  </a:txBody>
                  <a:tcPr marT="91425" marB="91425" marR="91425" marL="91425"/>
                </a:tc>
                <a:tc>
                  <a:txBody>
                    <a:bodyPr/>
                    <a:lstStyle/>
                    <a:p>
                      <a:pPr indent="0" lvl="0" marL="0" rtl="0" algn="l">
                        <a:spcBef>
                          <a:spcPts val="0"/>
                        </a:spcBef>
                        <a:spcAft>
                          <a:spcPts val="0"/>
                        </a:spcAft>
                        <a:buNone/>
                      </a:pPr>
                      <a:r>
                        <a:t/>
                      </a:r>
                      <a:endParaRPr sz="1100"/>
                    </a:p>
                  </a:txBody>
                  <a:tcPr marT="91425" marB="91425" marR="91425" marL="91425"/>
                </a:tc>
                <a:tc>
                  <a:txBody>
                    <a:bodyPr/>
                    <a:lstStyle/>
                    <a:p>
                      <a:pPr indent="0" lvl="0" marL="0" rtl="0" algn="l">
                        <a:spcBef>
                          <a:spcPts val="0"/>
                        </a:spcBef>
                        <a:spcAft>
                          <a:spcPts val="0"/>
                        </a:spcAft>
                        <a:buNone/>
                      </a:pPr>
                      <a:r>
                        <a:t/>
                      </a:r>
                      <a:endParaRPr sz="1100"/>
                    </a:p>
                  </a:txBody>
                  <a:tcPr marT="91425" marB="91425" marR="91425" marL="91425"/>
                </a:tc>
                <a:tc>
                  <a:txBody>
                    <a:bodyPr/>
                    <a:lstStyle/>
                    <a:p>
                      <a:pPr indent="0" lvl="0" marL="0" rtl="0" algn="l">
                        <a:spcBef>
                          <a:spcPts val="0"/>
                        </a:spcBef>
                        <a:spcAft>
                          <a:spcPts val="0"/>
                        </a:spcAft>
                        <a:buNone/>
                      </a:pPr>
                      <a:r>
                        <a:t/>
                      </a:r>
                      <a:endParaRPr sz="1100"/>
                    </a:p>
                  </a:txBody>
                  <a:tcPr marT="91425" marB="91425" marR="91425" marL="91425"/>
                </a:tc>
                <a:tc>
                  <a:txBody>
                    <a:bodyPr/>
                    <a:lstStyle/>
                    <a:p>
                      <a:pPr indent="0" lvl="0" marL="0" rtl="0" algn="l">
                        <a:spcBef>
                          <a:spcPts val="0"/>
                        </a:spcBef>
                        <a:spcAft>
                          <a:spcPts val="0"/>
                        </a:spcAft>
                        <a:buNone/>
                      </a:pPr>
                      <a:r>
                        <a:t/>
                      </a:r>
                      <a:endParaRPr sz="1100"/>
                    </a:p>
                  </a:txBody>
                  <a:tcPr marT="91425" marB="91425" marR="91425" marL="91425"/>
                </a:tc>
              </a:tr>
              <a:tr h="395225">
                <a:tc>
                  <a:txBody>
                    <a:bodyPr/>
                    <a:lstStyle/>
                    <a:p>
                      <a:pPr indent="0" lvl="0" marL="0" rtl="0" algn="l">
                        <a:spcBef>
                          <a:spcPts val="0"/>
                        </a:spcBef>
                        <a:spcAft>
                          <a:spcPts val="0"/>
                        </a:spcAft>
                        <a:buNone/>
                      </a:pPr>
                      <a:r>
                        <a:rPr lang="en" sz="1100"/>
                        <a:t>Oxymercuration</a:t>
                      </a:r>
                      <a:endParaRPr sz="1100"/>
                    </a:p>
                  </a:txBody>
                  <a:tcPr marT="91425" marB="91425" marR="91425" marL="91425"/>
                </a:tc>
                <a:tc>
                  <a:txBody>
                    <a:bodyPr/>
                    <a:lstStyle/>
                    <a:p>
                      <a:pPr indent="0" lvl="0" marL="0" rtl="0" algn="l">
                        <a:spcBef>
                          <a:spcPts val="0"/>
                        </a:spcBef>
                        <a:spcAft>
                          <a:spcPts val="0"/>
                        </a:spcAft>
                        <a:buNone/>
                      </a:pPr>
                      <a:r>
                        <a:t/>
                      </a:r>
                      <a:endParaRPr sz="1100"/>
                    </a:p>
                  </a:txBody>
                  <a:tcPr marT="91425" marB="91425" marR="91425" marL="91425"/>
                </a:tc>
                <a:tc>
                  <a:txBody>
                    <a:bodyPr/>
                    <a:lstStyle/>
                    <a:p>
                      <a:pPr indent="0" lvl="0" marL="0" rtl="0" algn="l">
                        <a:spcBef>
                          <a:spcPts val="0"/>
                        </a:spcBef>
                        <a:spcAft>
                          <a:spcPts val="0"/>
                        </a:spcAft>
                        <a:buNone/>
                      </a:pPr>
                      <a:r>
                        <a:t/>
                      </a:r>
                      <a:endParaRPr sz="1100"/>
                    </a:p>
                  </a:txBody>
                  <a:tcPr marT="91425" marB="91425" marR="91425" marL="91425"/>
                </a:tc>
                <a:tc>
                  <a:txBody>
                    <a:bodyPr/>
                    <a:lstStyle/>
                    <a:p>
                      <a:pPr indent="0" lvl="0" marL="0" rtl="0" algn="l">
                        <a:spcBef>
                          <a:spcPts val="0"/>
                        </a:spcBef>
                        <a:spcAft>
                          <a:spcPts val="0"/>
                        </a:spcAft>
                        <a:buNone/>
                      </a:pPr>
                      <a:r>
                        <a:t/>
                      </a:r>
                      <a:endParaRPr sz="1100"/>
                    </a:p>
                  </a:txBody>
                  <a:tcPr marT="91425" marB="91425" marR="91425" marL="91425"/>
                </a:tc>
                <a:tc>
                  <a:txBody>
                    <a:bodyPr/>
                    <a:lstStyle/>
                    <a:p>
                      <a:pPr indent="0" lvl="0" marL="0" rtl="0" algn="l">
                        <a:spcBef>
                          <a:spcPts val="0"/>
                        </a:spcBef>
                        <a:spcAft>
                          <a:spcPts val="0"/>
                        </a:spcAft>
                        <a:buNone/>
                      </a:pPr>
                      <a:r>
                        <a:t/>
                      </a:r>
                      <a:endParaRPr sz="1100"/>
                    </a:p>
                  </a:txBody>
                  <a:tcPr marT="91425" marB="91425" marR="91425" marL="91425"/>
                </a:tc>
                <a:tc>
                  <a:txBody>
                    <a:bodyPr/>
                    <a:lstStyle/>
                    <a:p>
                      <a:pPr indent="0" lvl="0" marL="0" rtl="0" algn="l">
                        <a:spcBef>
                          <a:spcPts val="0"/>
                        </a:spcBef>
                        <a:spcAft>
                          <a:spcPts val="0"/>
                        </a:spcAft>
                        <a:buNone/>
                      </a:pPr>
                      <a:r>
                        <a:t/>
                      </a:r>
                      <a:endParaRPr sz="1100"/>
                    </a:p>
                  </a:txBody>
                  <a:tcPr marT="91425" marB="91425" marR="91425" marL="91425"/>
                </a:tc>
                <a:tc>
                  <a:txBody>
                    <a:bodyPr/>
                    <a:lstStyle/>
                    <a:p>
                      <a:pPr indent="0" lvl="0" marL="0" rtl="0" algn="l">
                        <a:spcBef>
                          <a:spcPts val="0"/>
                        </a:spcBef>
                        <a:spcAft>
                          <a:spcPts val="0"/>
                        </a:spcAft>
                        <a:buNone/>
                      </a:pPr>
                      <a:r>
                        <a:t/>
                      </a:r>
                      <a:endParaRPr sz="1100"/>
                    </a:p>
                  </a:txBody>
                  <a:tcPr marT="91425" marB="91425" marR="91425" marL="91425"/>
                </a:tc>
              </a:tr>
              <a:tr h="395225">
                <a:tc>
                  <a:txBody>
                    <a:bodyPr/>
                    <a:lstStyle/>
                    <a:p>
                      <a:pPr indent="0" lvl="0" marL="0" rtl="0" algn="l">
                        <a:spcBef>
                          <a:spcPts val="0"/>
                        </a:spcBef>
                        <a:spcAft>
                          <a:spcPts val="0"/>
                        </a:spcAft>
                        <a:buNone/>
                      </a:pPr>
                      <a:r>
                        <a:rPr lang="en" sz="1100"/>
                        <a:t>Hydroboration</a:t>
                      </a:r>
                      <a:endParaRPr sz="1100"/>
                    </a:p>
                  </a:txBody>
                  <a:tcPr marT="91425" marB="91425" marR="91425" marL="91425"/>
                </a:tc>
                <a:tc>
                  <a:txBody>
                    <a:bodyPr/>
                    <a:lstStyle/>
                    <a:p>
                      <a:pPr indent="0" lvl="0" marL="0" rtl="0" algn="l">
                        <a:spcBef>
                          <a:spcPts val="0"/>
                        </a:spcBef>
                        <a:spcAft>
                          <a:spcPts val="0"/>
                        </a:spcAft>
                        <a:buNone/>
                      </a:pPr>
                      <a:r>
                        <a:t/>
                      </a:r>
                      <a:endParaRPr sz="1100"/>
                    </a:p>
                  </a:txBody>
                  <a:tcPr marT="91425" marB="91425" marR="91425" marL="91425"/>
                </a:tc>
                <a:tc>
                  <a:txBody>
                    <a:bodyPr/>
                    <a:lstStyle/>
                    <a:p>
                      <a:pPr indent="0" lvl="0" marL="0" rtl="0" algn="l">
                        <a:spcBef>
                          <a:spcPts val="0"/>
                        </a:spcBef>
                        <a:spcAft>
                          <a:spcPts val="0"/>
                        </a:spcAft>
                        <a:buNone/>
                      </a:pPr>
                      <a:r>
                        <a:t/>
                      </a:r>
                      <a:endParaRPr sz="1100"/>
                    </a:p>
                  </a:txBody>
                  <a:tcPr marT="91425" marB="91425" marR="91425" marL="91425"/>
                </a:tc>
                <a:tc>
                  <a:txBody>
                    <a:bodyPr/>
                    <a:lstStyle/>
                    <a:p>
                      <a:pPr indent="0" lvl="0" marL="0" rtl="0" algn="l">
                        <a:spcBef>
                          <a:spcPts val="0"/>
                        </a:spcBef>
                        <a:spcAft>
                          <a:spcPts val="0"/>
                        </a:spcAft>
                        <a:buNone/>
                      </a:pPr>
                      <a:r>
                        <a:t/>
                      </a:r>
                      <a:endParaRPr sz="1100"/>
                    </a:p>
                  </a:txBody>
                  <a:tcPr marT="91425" marB="91425" marR="91425" marL="91425"/>
                </a:tc>
                <a:tc>
                  <a:txBody>
                    <a:bodyPr/>
                    <a:lstStyle/>
                    <a:p>
                      <a:pPr indent="0" lvl="0" marL="0" rtl="0" algn="l">
                        <a:spcBef>
                          <a:spcPts val="0"/>
                        </a:spcBef>
                        <a:spcAft>
                          <a:spcPts val="0"/>
                        </a:spcAft>
                        <a:buNone/>
                      </a:pPr>
                      <a:r>
                        <a:t/>
                      </a:r>
                      <a:endParaRPr sz="1100"/>
                    </a:p>
                  </a:txBody>
                  <a:tcPr marT="91425" marB="91425" marR="91425" marL="91425"/>
                </a:tc>
                <a:tc>
                  <a:txBody>
                    <a:bodyPr/>
                    <a:lstStyle/>
                    <a:p>
                      <a:pPr indent="0" lvl="0" marL="0" rtl="0" algn="l">
                        <a:spcBef>
                          <a:spcPts val="0"/>
                        </a:spcBef>
                        <a:spcAft>
                          <a:spcPts val="0"/>
                        </a:spcAft>
                        <a:buNone/>
                      </a:pPr>
                      <a:r>
                        <a:t/>
                      </a:r>
                      <a:endParaRPr sz="1100"/>
                    </a:p>
                  </a:txBody>
                  <a:tcPr marT="91425" marB="91425" marR="91425" marL="91425"/>
                </a:tc>
                <a:tc>
                  <a:txBody>
                    <a:bodyPr/>
                    <a:lstStyle/>
                    <a:p>
                      <a:pPr indent="0" lvl="0" marL="0" rtl="0" algn="l">
                        <a:spcBef>
                          <a:spcPts val="0"/>
                        </a:spcBef>
                        <a:spcAft>
                          <a:spcPts val="0"/>
                        </a:spcAft>
                        <a:buNone/>
                      </a:pPr>
                      <a:r>
                        <a:t/>
                      </a:r>
                      <a:endParaRPr sz="1100"/>
                    </a:p>
                  </a:txBody>
                  <a:tcPr marT="91425" marB="91425" marR="91425" marL="91425"/>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6D7A8"/>
        </a:solidFill>
      </p:bgPr>
    </p:bg>
    <p:spTree>
      <p:nvGrpSpPr>
        <p:cNvPr id="188" name="Shape 188"/>
        <p:cNvGrpSpPr/>
        <p:nvPr/>
      </p:nvGrpSpPr>
      <p:grpSpPr>
        <a:xfrm>
          <a:off x="0" y="0"/>
          <a:ext cx="0" cy="0"/>
          <a:chOff x="0" y="0"/>
          <a:chExt cx="0" cy="0"/>
        </a:xfrm>
      </p:grpSpPr>
      <p:sp>
        <p:nvSpPr>
          <p:cNvPr id="189" name="Google Shape;189;p28"/>
          <p:cNvSpPr txBox="1"/>
          <p:nvPr>
            <p:ph type="title"/>
          </p:nvPr>
        </p:nvSpPr>
        <p:spPr>
          <a:xfrm>
            <a:off x="311700" y="64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i="1" lang="en" sz="2120"/>
              <a:t>Aromatic Substitutions- Structured Problem Solving</a:t>
            </a:r>
            <a:endParaRPr i="1" sz="2120"/>
          </a:p>
        </p:txBody>
      </p:sp>
      <p:sp>
        <p:nvSpPr>
          <p:cNvPr id="190" name="Google Shape;190;p28"/>
          <p:cNvSpPr txBox="1"/>
          <p:nvPr>
            <p:ph idx="1" type="body"/>
          </p:nvPr>
        </p:nvSpPr>
        <p:spPr>
          <a:xfrm>
            <a:off x="202700" y="553175"/>
            <a:ext cx="3784800" cy="4293000"/>
          </a:xfrm>
          <a:prstGeom prst="rect">
            <a:avLst/>
          </a:prstGeom>
        </p:spPr>
        <p:txBody>
          <a:bodyPr anchorCtr="0" anchor="t" bIns="91425" lIns="91425" spcFirstLastPara="1" rIns="91425" wrap="square" tIns="91425">
            <a:normAutofit fontScale="25000" lnSpcReduction="20000"/>
          </a:bodyPr>
          <a:lstStyle/>
          <a:p>
            <a:pPr indent="0" lvl="0" marL="0" rtl="0" algn="l">
              <a:spcBef>
                <a:spcPts val="1200"/>
              </a:spcBef>
              <a:spcAft>
                <a:spcPts val="0"/>
              </a:spcAft>
              <a:buClr>
                <a:schemeClr val="dk1"/>
              </a:buClr>
              <a:buSzPts val="275"/>
              <a:buFont typeface="Arial"/>
              <a:buNone/>
            </a:pPr>
            <a:r>
              <a:rPr lang="en" sz="5400">
                <a:solidFill>
                  <a:schemeClr val="dk1"/>
                </a:solidFill>
              </a:rPr>
              <a:t>Structured problem solving involves giving a complex problem to a team of students with a few prompts especially:</a:t>
            </a:r>
            <a:endParaRPr sz="5400">
              <a:solidFill>
                <a:schemeClr val="dk1"/>
              </a:solidFill>
            </a:endParaRPr>
          </a:p>
          <a:p>
            <a:pPr indent="0" lvl="0" marL="0" rtl="0" algn="l">
              <a:spcBef>
                <a:spcPts val="1200"/>
              </a:spcBef>
              <a:spcAft>
                <a:spcPts val="0"/>
              </a:spcAft>
              <a:buClr>
                <a:schemeClr val="dk1"/>
              </a:buClr>
              <a:buSzPts val="275"/>
              <a:buFont typeface="Arial"/>
              <a:buNone/>
            </a:pPr>
            <a:r>
              <a:rPr lang="en" sz="5400">
                <a:solidFill>
                  <a:schemeClr val="dk1"/>
                </a:solidFill>
              </a:rPr>
              <a:t>What do you know?</a:t>
            </a:r>
            <a:endParaRPr sz="5400">
              <a:solidFill>
                <a:schemeClr val="dk1"/>
              </a:solidFill>
            </a:endParaRPr>
          </a:p>
          <a:p>
            <a:pPr indent="0" lvl="0" marL="0" rtl="0" algn="l">
              <a:spcBef>
                <a:spcPts val="1200"/>
              </a:spcBef>
              <a:spcAft>
                <a:spcPts val="0"/>
              </a:spcAft>
              <a:buClr>
                <a:schemeClr val="dk1"/>
              </a:buClr>
              <a:buSzPts val="275"/>
              <a:buFont typeface="Arial"/>
              <a:buNone/>
            </a:pPr>
            <a:r>
              <a:rPr lang="en" sz="5400">
                <a:solidFill>
                  <a:schemeClr val="dk1"/>
                </a:solidFill>
              </a:rPr>
              <a:t>What do you need to know?</a:t>
            </a:r>
            <a:endParaRPr sz="5400">
              <a:solidFill>
                <a:schemeClr val="dk1"/>
              </a:solidFill>
            </a:endParaRPr>
          </a:p>
          <a:p>
            <a:pPr indent="0" lvl="0" marL="0" rtl="0" algn="l">
              <a:spcBef>
                <a:spcPts val="1200"/>
              </a:spcBef>
              <a:spcAft>
                <a:spcPts val="0"/>
              </a:spcAft>
              <a:buClr>
                <a:schemeClr val="dk1"/>
              </a:buClr>
              <a:buSzPts val="275"/>
              <a:buFont typeface="Arial"/>
              <a:buNone/>
            </a:pPr>
            <a:r>
              <a:rPr lang="en" sz="5400">
                <a:solidFill>
                  <a:schemeClr val="dk1"/>
                </a:solidFill>
              </a:rPr>
              <a:t> Where can you find out?</a:t>
            </a:r>
            <a:endParaRPr sz="5400">
              <a:solidFill>
                <a:schemeClr val="dk1"/>
              </a:solidFill>
            </a:endParaRPr>
          </a:p>
          <a:p>
            <a:pPr indent="0" lvl="0" marL="0" rtl="0" algn="l">
              <a:spcBef>
                <a:spcPts val="1200"/>
              </a:spcBef>
              <a:spcAft>
                <a:spcPts val="0"/>
              </a:spcAft>
              <a:buClr>
                <a:schemeClr val="dk1"/>
              </a:buClr>
              <a:buSzPts val="275"/>
              <a:buFont typeface="Arial"/>
              <a:buNone/>
            </a:pPr>
            <a:r>
              <a:rPr lang="en" sz="5400">
                <a:solidFill>
                  <a:schemeClr val="dk1"/>
                </a:solidFill>
              </a:rPr>
              <a:t> Giving the students the steps to problem solving could be helpful:</a:t>
            </a:r>
            <a:endParaRPr sz="5400">
              <a:solidFill>
                <a:schemeClr val="dk1"/>
              </a:solidFill>
            </a:endParaRPr>
          </a:p>
          <a:p>
            <a:pPr indent="0" lvl="0" marL="0" rtl="0" algn="l">
              <a:spcBef>
                <a:spcPts val="1200"/>
              </a:spcBef>
              <a:spcAft>
                <a:spcPts val="0"/>
              </a:spcAft>
              <a:buClr>
                <a:schemeClr val="dk1"/>
              </a:buClr>
              <a:buSzPts val="275"/>
              <a:buFont typeface="Arial"/>
              <a:buNone/>
            </a:pPr>
            <a:r>
              <a:rPr lang="en" sz="5400">
                <a:solidFill>
                  <a:schemeClr val="dk1"/>
                </a:solidFill>
              </a:rPr>
              <a:t>Dewey six-step problem-solving technique:</a:t>
            </a:r>
            <a:endParaRPr sz="5400">
              <a:solidFill>
                <a:schemeClr val="dk1"/>
              </a:solidFill>
            </a:endParaRPr>
          </a:p>
          <a:p>
            <a:pPr indent="0" lvl="0" marL="0" rtl="0" algn="l">
              <a:spcBef>
                <a:spcPts val="1200"/>
              </a:spcBef>
              <a:spcAft>
                <a:spcPts val="0"/>
              </a:spcAft>
              <a:buClr>
                <a:schemeClr val="dk1"/>
              </a:buClr>
              <a:buSzPts val="275"/>
              <a:buFont typeface="Arial"/>
              <a:buNone/>
            </a:pPr>
            <a:r>
              <a:rPr lang="en" sz="5400">
                <a:solidFill>
                  <a:schemeClr val="dk1"/>
                </a:solidFill>
              </a:rPr>
              <a:t>a)     Identify the problem,  b)     Generate possible solutions (brain storming), c)     Evaluate and test possible solutions, d)     Decide on a mutually acceptable solution, e)     Implement the solution, f)      Evaluate the solution</a:t>
            </a:r>
            <a:endParaRPr sz="5400">
              <a:solidFill>
                <a:schemeClr val="dk1"/>
              </a:solidFill>
            </a:endParaRPr>
          </a:p>
          <a:p>
            <a:pPr indent="0" lvl="0" marL="0" rtl="0" algn="l">
              <a:spcBef>
                <a:spcPts val="1200"/>
              </a:spcBef>
              <a:spcAft>
                <a:spcPts val="1200"/>
              </a:spcAft>
              <a:buNone/>
            </a:pPr>
            <a:r>
              <a:t/>
            </a:r>
            <a:endParaRPr sz="1560"/>
          </a:p>
        </p:txBody>
      </p:sp>
      <p:sp>
        <p:nvSpPr>
          <p:cNvPr id="191" name="Google Shape;191;p28"/>
          <p:cNvSpPr txBox="1"/>
          <p:nvPr>
            <p:ph idx="2" type="body"/>
          </p:nvPr>
        </p:nvSpPr>
        <p:spPr>
          <a:xfrm>
            <a:off x="3892050" y="553175"/>
            <a:ext cx="4940400" cy="4243500"/>
          </a:xfrm>
          <a:prstGeom prst="rect">
            <a:avLst/>
          </a:prstGeom>
        </p:spPr>
        <p:txBody>
          <a:bodyPr anchorCtr="0" anchor="t" bIns="91425" lIns="91425" spcFirstLastPara="1" rIns="91425" wrap="square" tIns="91425">
            <a:noAutofit/>
          </a:bodyPr>
          <a:lstStyle/>
          <a:p>
            <a:pPr indent="0" lvl="0" marL="0" rtl="0" algn="l">
              <a:spcBef>
                <a:spcPts val="1200"/>
              </a:spcBef>
              <a:spcAft>
                <a:spcPts val="0"/>
              </a:spcAft>
              <a:buClr>
                <a:schemeClr val="dk1"/>
              </a:buClr>
              <a:buSzPts val="440"/>
              <a:buFont typeface="Arial"/>
              <a:buNone/>
            </a:pPr>
            <a:r>
              <a:rPr lang="en" sz="1440">
                <a:solidFill>
                  <a:schemeClr val="dk1"/>
                </a:solidFill>
              </a:rPr>
              <a:t>Explain what the instructor does</a:t>
            </a:r>
            <a:endParaRPr sz="1440">
              <a:solidFill>
                <a:schemeClr val="dk1"/>
              </a:solidFill>
            </a:endParaRPr>
          </a:p>
          <a:p>
            <a:pPr indent="0" lvl="0" marL="0" rtl="0" algn="l">
              <a:spcBef>
                <a:spcPts val="1200"/>
              </a:spcBef>
              <a:spcAft>
                <a:spcPts val="0"/>
              </a:spcAft>
              <a:buClr>
                <a:schemeClr val="dk1"/>
              </a:buClr>
              <a:buSzPts val="440"/>
              <a:buFont typeface="Arial"/>
              <a:buNone/>
            </a:pPr>
            <a:r>
              <a:rPr lang="en" sz="1440">
                <a:solidFill>
                  <a:schemeClr val="dk1"/>
                </a:solidFill>
              </a:rPr>
              <a:t>Determines a complex problem based on content in course.  Provides students a roadmap to approaching the problem.  Places students in teams (at least one strong student)</a:t>
            </a:r>
            <a:endParaRPr sz="1440">
              <a:solidFill>
                <a:schemeClr val="dk1"/>
              </a:solidFill>
            </a:endParaRPr>
          </a:p>
          <a:p>
            <a:pPr indent="0" lvl="0" marL="0" rtl="0" algn="l">
              <a:spcBef>
                <a:spcPts val="1200"/>
              </a:spcBef>
              <a:spcAft>
                <a:spcPts val="0"/>
              </a:spcAft>
              <a:buClr>
                <a:schemeClr val="dk1"/>
              </a:buClr>
              <a:buSzPts val="440"/>
              <a:buFont typeface="Arial"/>
              <a:buNone/>
            </a:pPr>
            <a:r>
              <a:rPr lang="en" sz="1440">
                <a:solidFill>
                  <a:schemeClr val="dk1"/>
                </a:solidFill>
              </a:rPr>
              <a:t>• Explain what the students do</a:t>
            </a:r>
            <a:endParaRPr sz="1440">
              <a:solidFill>
                <a:schemeClr val="dk1"/>
              </a:solidFill>
            </a:endParaRPr>
          </a:p>
          <a:p>
            <a:pPr indent="0" lvl="0" marL="0" rtl="0" algn="l">
              <a:spcBef>
                <a:spcPts val="1200"/>
              </a:spcBef>
              <a:spcAft>
                <a:spcPts val="0"/>
              </a:spcAft>
              <a:buClr>
                <a:schemeClr val="dk1"/>
              </a:buClr>
              <a:buSzPts val="440"/>
              <a:buFont typeface="Arial"/>
              <a:buNone/>
            </a:pPr>
            <a:r>
              <a:rPr lang="en" sz="1440">
                <a:solidFill>
                  <a:schemeClr val="dk1"/>
                </a:solidFill>
              </a:rPr>
              <a:t>Need to determine problem and how to solve it with fairly minimal guidance.  Present their solutions at various points to the instructor to determine if they are on the right track.</a:t>
            </a:r>
            <a:endParaRPr sz="1440">
              <a:solidFill>
                <a:schemeClr val="dk1"/>
              </a:solidFill>
            </a:endParaRPr>
          </a:p>
          <a:p>
            <a:pPr indent="0" lvl="0" marL="0" rtl="0" algn="l">
              <a:spcBef>
                <a:spcPts val="1200"/>
              </a:spcBef>
              <a:spcAft>
                <a:spcPts val="1200"/>
              </a:spcAft>
              <a:buClr>
                <a:schemeClr val="dk1"/>
              </a:buClr>
              <a:buSzPts val="440"/>
              <a:buFont typeface="Arial"/>
              <a:buNone/>
            </a:pPr>
            <a:r>
              <a:t/>
            </a:r>
            <a:endParaRPr sz="1440">
              <a:solidFill>
                <a:schemeClr val="dk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6D7A8"/>
        </a:solidFill>
      </p:bgPr>
    </p:bg>
    <p:spTree>
      <p:nvGrpSpPr>
        <p:cNvPr id="195" name="Shape 195"/>
        <p:cNvGrpSpPr/>
        <p:nvPr/>
      </p:nvGrpSpPr>
      <p:grpSpPr>
        <a:xfrm>
          <a:off x="0" y="0"/>
          <a:ext cx="0" cy="0"/>
          <a:chOff x="0" y="0"/>
          <a:chExt cx="0" cy="0"/>
        </a:xfrm>
      </p:grpSpPr>
      <p:sp>
        <p:nvSpPr>
          <p:cNvPr id="196" name="Google Shape;196;p29"/>
          <p:cNvSpPr txBox="1"/>
          <p:nvPr>
            <p:ph type="title"/>
          </p:nvPr>
        </p:nvSpPr>
        <p:spPr>
          <a:xfrm>
            <a:off x="311700" y="64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i="1" lang="en" sz="2120"/>
              <a:t>Aromatic Substitutions- Structured Problem Solving</a:t>
            </a:r>
            <a:endParaRPr i="1" sz="2120"/>
          </a:p>
        </p:txBody>
      </p:sp>
      <p:sp>
        <p:nvSpPr>
          <p:cNvPr id="197" name="Google Shape;197;p29"/>
          <p:cNvSpPr txBox="1"/>
          <p:nvPr>
            <p:ph idx="1" type="body"/>
          </p:nvPr>
        </p:nvSpPr>
        <p:spPr>
          <a:xfrm>
            <a:off x="202700" y="553175"/>
            <a:ext cx="4203600" cy="4293000"/>
          </a:xfrm>
          <a:prstGeom prst="rect">
            <a:avLst/>
          </a:prstGeom>
        </p:spPr>
        <p:txBody>
          <a:bodyPr anchorCtr="0" anchor="t" bIns="91425" lIns="91425" spcFirstLastPara="1" rIns="91425" wrap="square" tIns="91425">
            <a:normAutofit fontScale="25000" lnSpcReduction="20000"/>
          </a:bodyPr>
          <a:lstStyle/>
          <a:p>
            <a:pPr indent="0" lvl="0" marL="0" rtl="0" algn="l">
              <a:spcBef>
                <a:spcPts val="1200"/>
              </a:spcBef>
              <a:spcAft>
                <a:spcPts val="0"/>
              </a:spcAft>
              <a:buClr>
                <a:schemeClr val="dk1"/>
              </a:buClr>
              <a:buSzPts val="110"/>
              <a:buFont typeface="Arial"/>
              <a:buNone/>
            </a:pPr>
            <a:r>
              <a:rPr lang="en" sz="5600">
                <a:solidFill>
                  <a:schemeClr val="dk1"/>
                </a:solidFill>
              </a:rPr>
              <a:t>Describe a strength of this method</a:t>
            </a:r>
            <a:endParaRPr sz="5600">
              <a:solidFill>
                <a:schemeClr val="dk1"/>
              </a:solidFill>
            </a:endParaRPr>
          </a:p>
          <a:p>
            <a:pPr indent="0" lvl="0" marL="0" rtl="0" algn="l">
              <a:spcBef>
                <a:spcPts val="1200"/>
              </a:spcBef>
              <a:spcAft>
                <a:spcPts val="0"/>
              </a:spcAft>
              <a:buClr>
                <a:schemeClr val="dk1"/>
              </a:buClr>
              <a:buSzPts val="110"/>
              <a:buFont typeface="Arial"/>
              <a:buNone/>
            </a:pPr>
            <a:r>
              <a:rPr lang="en" sz="5600">
                <a:solidFill>
                  <a:schemeClr val="dk1"/>
                </a:solidFill>
              </a:rPr>
              <a:t>Students need to discover the solution to the problem using resources outside of the classroom and may have problems assigned to them with real-world implications, raising the significance of the activity to them.</a:t>
            </a:r>
            <a:endParaRPr sz="5600">
              <a:solidFill>
                <a:schemeClr val="dk1"/>
              </a:solidFill>
            </a:endParaRPr>
          </a:p>
          <a:p>
            <a:pPr indent="0" lvl="0" marL="0" rtl="0" algn="l">
              <a:spcBef>
                <a:spcPts val="1200"/>
              </a:spcBef>
              <a:spcAft>
                <a:spcPts val="0"/>
              </a:spcAft>
              <a:buClr>
                <a:schemeClr val="dk1"/>
              </a:buClr>
              <a:buSzPts val="110"/>
              <a:buFont typeface="Arial"/>
              <a:buNone/>
            </a:pPr>
            <a:r>
              <a:rPr lang="en" sz="5600">
                <a:solidFill>
                  <a:schemeClr val="dk1"/>
                </a:solidFill>
              </a:rPr>
              <a:t>• Describe a concern you would have implementing this method</a:t>
            </a:r>
            <a:endParaRPr sz="5600">
              <a:solidFill>
                <a:schemeClr val="dk1"/>
              </a:solidFill>
            </a:endParaRPr>
          </a:p>
          <a:p>
            <a:pPr indent="0" lvl="0" marL="0" rtl="0" algn="l">
              <a:spcBef>
                <a:spcPts val="1200"/>
              </a:spcBef>
              <a:spcAft>
                <a:spcPts val="0"/>
              </a:spcAft>
              <a:buClr>
                <a:schemeClr val="dk1"/>
              </a:buClr>
              <a:buSzPts val="110"/>
              <a:buFont typeface="Arial"/>
              <a:buNone/>
            </a:pPr>
            <a:r>
              <a:rPr lang="en" sz="5600">
                <a:solidFill>
                  <a:schemeClr val="dk1"/>
                </a:solidFill>
              </a:rPr>
              <a:t>Many good problems probably mean the instructor would not know the outcome/solution.  In chemistry, it may include ordering supplies or require equipment difficult to access/operate. Instructor should allow students to struggle through the process at times, which could be frustrating.  This could take a lot of time, so the problem needs to be complex enough to be interesting, but limited enough that it can be completed in the time allotted.</a:t>
            </a:r>
            <a:endParaRPr sz="5600">
              <a:solidFill>
                <a:schemeClr val="dk1"/>
              </a:solidFill>
            </a:endParaRPr>
          </a:p>
          <a:p>
            <a:pPr indent="0" lvl="0" marL="0" rtl="0" algn="l">
              <a:spcBef>
                <a:spcPts val="1200"/>
              </a:spcBef>
              <a:spcAft>
                <a:spcPts val="0"/>
              </a:spcAft>
              <a:buNone/>
            </a:pPr>
            <a:r>
              <a:t/>
            </a:r>
            <a:endParaRPr sz="5400">
              <a:solidFill>
                <a:schemeClr val="dk1"/>
              </a:solidFill>
            </a:endParaRPr>
          </a:p>
          <a:p>
            <a:pPr indent="0" lvl="0" marL="0" rtl="0" algn="l">
              <a:spcBef>
                <a:spcPts val="1200"/>
              </a:spcBef>
              <a:spcAft>
                <a:spcPts val="1200"/>
              </a:spcAft>
              <a:buNone/>
            </a:pPr>
            <a:r>
              <a:t/>
            </a:r>
            <a:endParaRPr sz="1560"/>
          </a:p>
        </p:txBody>
      </p:sp>
      <p:sp>
        <p:nvSpPr>
          <p:cNvPr id="198" name="Google Shape;198;p29"/>
          <p:cNvSpPr txBox="1"/>
          <p:nvPr>
            <p:ph idx="2" type="body"/>
          </p:nvPr>
        </p:nvSpPr>
        <p:spPr>
          <a:xfrm>
            <a:off x="4628775" y="553175"/>
            <a:ext cx="4203600" cy="4243500"/>
          </a:xfrm>
          <a:prstGeom prst="rect">
            <a:avLst/>
          </a:prstGeom>
        </p:spPr>
        <p:txBody>
          <a:bodyPr anchorCtr="0" anchor="t" bIns="91425" lIns="91425" spcFirstLastPara="1" rIns="91425" wrap="square" tIns="91425">
            <a:noAutofit/>
          </a:bodyPr>
          <a:lstStyle/>
          <a:p>
            <a:pPr indent="0" lvl="0" marL="0" rtl="0" algn="l">
              <a:spcBef>
                <a:spcPts val="1200"/>
              </a:spcBef>
              <a:spcAft>
                <a:spcPts val="0"/>
              </a:spcAft>
              <a:buSzPts val="440"/>
              <a:buNone/>
            </a:pPr>
            <a:r>
              <a:rPr lang="en" sz="1280">
                <a:solidFill>
                  <a:schemeClr val="dk1"/>
                </a:solidFill>
              </a:rPr>
              <a:t>Example</a:t>
            </a:r>
            <a:endParaRPr sz="1440">
              <a:solidFill>
                <a:schemeClr val="dk1"/>
              </a:solidFill>
            </a:endParaRPr>
          </a:p>
          <a:p>
            <a:pPr indent="0" lvl="0" marL="0" rtl="0" algn="l">
              <a:spcBef>
                <a:spcPts val="1200"/>
              </a:spcBef>
              <a:spcAft>
                <a:spcPts val="0"/>
              </a:spcAft>
              <a:buSzPts val="440"/>
              <a:buNone/>
            </a:pPr>
            <a:r>
              <a:rPr lang="en" sz="1440">
                <a:solidFill>
                  <a:schemeClr val="dk1"/>
                </a:solidFill>
              </a:rPr>
              <a:t>Perhaps exploring aromatic based pollutants that are important locally, like PCBs or dioxin.</a:t>
            </a:r>
            <a:endParaRPr sz="1440">
              <a:solidFill>
                <a:schemeClr val="dk1"/>
              </a:solidFill>
            </a:endParaRPr>
          </a:p>
          <a:p>
            <a:pPr indent="0" lvl="0" marL="0" rtl="0" algn="l">
              <a:spcBef>
                <a:spcPts val="1200"/>
              </a:spcBef>
              <a:spcAft>
                <a:spcPts val="0"/>
              </a:spcAft>
              <a:buSzPts val="440"/>
              <a:buNone/>
            </a:pPr>
            <a:r>
              <a:rPr lang="en" sz="1440">
                <a:solidFill>
                  <a:schemeClr val="dk1"/>
                </a:solidFill>
              </a:rPr>
              <a:t> in environmental contexts. Why were they used? Relate to human health.  How do we determine their presence and test for them in soil? </a:t>
            </a:r>
            <a:endParaRPr sz="1440">
              <a:solidFill>
                <a:schemeClr val="dk1"/>
              </a:solidFill>
            </a:endParaRPr>
          </a:p>
          <a:p>
            <a:pPr indent="0" lvl="0" marL="0" rtl="0" algn="l">
              <a:spcBef>
                <a:spcPts val="1200"/>
              </a:spcBef>
              <a:spcAft>
                <a:spcPts val="0"/>
              </a:spcAft>
              <a:buSzPts val="440"/>
              <a:buNone/>
            </a:pPr>
            <a:r>
              <a:rPr lang="en" sz="1440">
                <a:solidFill>
                  <a:schemeClr val="dk1"/>
                </a:solidFill>
              </a:rPr>
              <a:t>• Describe the topic and learning objective</a:t>
            </a:r>
            <a:endParaRPr sz="1440">
              <a:solidFill>
                <a:schemeClr val="dk1"/>
              </a:solidFill>
            </a:endParaRPr>
          </a:p>
          <a:p>
            <a:pPr indent="0" lvl="0" marL="0" rtl="0" algn="l">
              <a:spcBef>
                <a:spcPts val="1200"/>
              </a:spcBef>
              <a:spcAft>
                <a:spcPts val="0"/>
              </a:spcAft>
              <a:buSzPts val="440"/>
              <a:buNone/>
            </a:pPr>
            <a:r>
              <a:rPr lang="en" sz="1440">
                <a:solidFill>
                  <a:schemeClr val="dk1"/>
                </a:solidFill>
              </a:rPr>
              <a:t>-implication of aromatic stability.  Relate stability to persistence in the environment. Describe human health effects.  Application of laboratory techniques such as extraction and GC/MS analysis.</a:t>
            </a:r>
            <a:endParaRPr sz="1440">
              <a:solidFill>
                <a:schemeClr val="dk1"/>
              </a:solidFill>
            </a:endParaRPr>
          </a:p>
          <a:p>
            <a:pPr indent="0" lvl="0" marL="0" rtl="0" algn="l">
              <a:spcBef>
                <a:spcPts val="1200"/>
              </a:spcBef>
              <a:spcAft>
                <a:spcPts val="0"/>
              </a:spcAft>
              <a:buSzPts val="440"/>
              <a:buNone/>
            </a:pPr>
            <a:r>
              <a:rPr lang="en" sz="1440">
                <a:solidFill>
                  <a:schemeClr val="dk1"/>
                </a:solidFill>
              </a:rPr>
              <a:t>• Describe the instructions / support students would receive</a:t>
            </a:r>
            <a:endParaRPr sz="1440">
              <a:solidFill>
                <a:schemeClr val="dk1"/>
              </a:solidFill>
            </a:endParaRPr>
          </a:p>
          <a:p>
            <a:pPr indent="0" lvl="0" marL="0" rtl="0" algn="l">
              <a:spcBef>
                <a:spcPts val="1200"/>
              </a:spcBef>
              <a:spcAft>
                <a:spcPts val="1200"/>
              </a:spcAft>
              <a:buSzPts val="440"/>
              <a:buNone/>
            </a:pPr>
            <a:r>
              <a:t/>
            </a:r>
            <a:endParaRPr sz="1440">
              <a:solidFill>
                <a:schemeClr val="dk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5E0B3"/>
        </a:solidFill>
      </p:bgPr>
    </p:bg>
    <p:spTree>
      <p:nvGrpSpPr>
        <p:cNvPr id="202" name="Shape 202"/>
        <p:cNvGrpSpPr/>
        <p:nvPr/>
      </p:nvGrpSpPr>
      <p:grpSpPr>
        <a:xfrm>
          <a:off x="0" y="0"/>
          <a:ext cx="0" cy="0"/>
          <a:chOff x="0" y="0"/>
          <a:chExt cx="0" cy="0"/>
        </a:xfrm>
      </p:grpSpPr>
      <p:sp>
        <p:nvSpPr>
          <p:cNvPr id="203" name="Google Shape;203;p3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i="1" lang="en" sz="2120"/>
              <a:t>Aromatic Subst</a:t>
            </a:r>
            <a:r>
              <a:rPr i="1" lang="en" sz="2120"/>
              <a:t> - Round Table</a:t>
            </a:r>
            <a:endParaRPr i="1" sz="2120"/>
          </a:p>
        </p:txBody>
      </p:sp>
      <p:sp>
        <p:nvSpPr>
          <p:cNvPr id="204" name="Google Shape;204;p30"/>
          <p:cNvSpPr txBox="1"/>
          <p:nvPr>
            <p:ph idx="1" type="body"/>
          </p:nvPr>
        </p:nvSpPr>
        <p:spPr>
          <a:xfrm>
            <a:off x="202700" y="968025"/>
            <a:ext cx="2719200" cy="3878100"/>
          </a:xfrm>
          <a:prstGeom prst="rect">
            <a:avLst/>
          </a:prstGeom>
        </p:spPr>
        <p:txBody>
          <a:bodyPr anchorCtr="0" anchor="t" bIns="91425" lIns="91425" spcFirstLastPara="1" rIns="91425" wrap="square" tIns="91425">
            <a:normAutofit fontScale="77500" lnSpcReduction="20000"/>
          </a:bodyPr>
          <a:lstStyle/>
          <a:p>
            <a:pPr indent="0" lvl="0" marL="0" rtl="0" algn="l">
              <a:spcBef>
                <a:spcPts val="0"/>
              </a:spcBef>
              <a:spcAft>
                <a:spcPts val="0"/>
              </a:spcAft>
              <a:buNone/>
            </a:pPr>
            <a:r>
              <a:rPr b="1" lang="en"/>
              <a:t>Description of method:</a:t>
            </a:r>
            <a:endParaRPr b="1"/>
          </a:p>
          <a:p>
            <a:pPr indent="0" lvl="0" marL="0" rtl="0" algn="l">
              <a:spcBef>
                <a:spcPts val="1200"/>
              </a:spcBef>
              <a:spcAft>
                <a:spcPts val="1200"/>
              </a:spcAft>
              <a:buNone/>
            </a:pPr>
            <a:r>
              <a:rPr lang="en"/>
              <a:t>In the round table, students work in groups (usually of 4 though round tables going through a whole class are possible) and take turns writing down thoughts, ideas, or answers to prompts provided by the instructor. The prompts can be targeted more towards problem-solving, brainstorming, or identifying muddiest point. For brainstorming, it is specified that ideas are not judged, questioned or praised to encourage the highest level of creativity. Because this method is a written method, it can help students participate that might have difficulty verbally expressing their ideas or questions and ensures that everyone in a group participates. Because of the possible time involved with waiting for students to write their contributions, this method is not recommended for complex, high-level thinking.</a:t>
            </a:r>
            <a:endParaRPr/>
          </a:p>
        </p:txBody>
      </p:sp>
      <p:sp>
        <p:nvSpPr>
          <p:cNvPr id="205" name="Google Shape;205;p30"/>
          <p:cNvSpPr txBox="1"/>
          <p:nvPr>
            <p:ph idx="2" type="body"/>
          </p:nvPr>
        </p:nvSpPr>
        <p:spPr>
          <a:xfrm>
            <a:off x="3184075" y="968025"/>
            <a:ext cx="5648400" cy="3828600"/>
          </a:xfrm>
          <a:prstGeom prst="rect">
            <a:avLst/>
          </a:prstGeom>
        </p:spPr>
        <p:txBody>
          <a:bodyPr anchorCtr="0" anchor="t" bIns="91425" lIns="91425" spcFirstLastPara="1" rIns="91425" wrap="square" tIns="91425">
            <a:normAutofit fontScale="85000" lnSpcReduction="10000"/>
          </a:bodyPr>
          <a:lstStyle/>
          <a:p>
            <a:pPr indent="0" lvl="0" marL="0" rtl="0" algn="l">
              <a:spcBef>
                <a:spcPts val="0"/>
              </a:spcBef>
              <a:spcAft>
                <a:spcPts val="0"/>
              </a:spcAft>
              <a:buNone/>
            </a:pPr>
            <a:r>
              <a:rPr b="1" lang="en"/>
              <a:t>Thought process and reflections</a:t>
            </a:r>
            <a:r>
              <a:rPr b="1" lang="en"/>
              <a:t>:</a:t>
            </a:r>
            <a:endParaRPr b="1"/>
          </a:p>
          <a:p>
            <a:pPr indent="0" lvl="0" marL="0" rtl="0" algn="l">
              <a:spcBef>
                <a:spcPts val="1200"/>
              </a:spcBef>
              <a:spcAft>
                <a:spcPts val="1200"/>
              </a:spcAft>
              <a:buNone/>
            </a:pPr>
            <a:r>
              <a:rPr lang="en"/>
              <a:t>My first thought for this was to do a round table synthesis question because I think it could be highly interesting to see students course corrections as they work off of the previous steps but I think this could also lead to some frustrations among students which is counterproductive. I do think that this method could be highly useful for </a:t>
            </a:r>
            <a:r>
              <a:rPr i="1" lang="en"/>
              <a:t>starting</a:t>
            </a:r>
            <a:r>
              <a:rPr lang="en"/>
              <a:t> </a:t>
            </a:r>
            <a:r>
              <a:rPr lang="en"/>
              <a:t>synthesis</a:t>
            </a:r>
            <a:r>
              <a:rPr lang="en"/>
              <a:t> questions which is consistently something that students struggle with. One of the most common questions/concerns is not knowing where/how to start when approaching a </a:t>
            </a:r>
            <a:r>
              <a:rPr lang="en"/>
              <a:t>synthesis</a:t>
            </a:r>
            <a:r>
              <a:rPr lang="en"/>
              <a:t> problem. So doing a round table where everyone just writes down </a:t>
            </a:r>
            <a:r>
              <a:rPr i="1" lang="en"/>
              <a:t>something </a:t>
            </a:r>
            <a:r>
              <a:rPr lang="en"/>
              <a:t>about the synthesis process, some type of idea or even just jotting down how to form a functional group included would help students see some of the different ways to tackle synthesis problems. I think this would show students that there are a lot of ways to solve problems and there are a diverse group of perspectives that are helpful in the process. So in this particular example I would likely focus on giving students a fairly complicated synthesis problem using EAS reactions and asking students to take turns writing down only one idea until everyone has contributed at least one. And then once they have completed it then they can work as a group on the whiteboard and start putting together their </a:t>
            </a:r>
            <a:r>
              <a:rPr lang="en"/>
              <a:t>synthesis.</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5E0B3"/>
        </a:solidFill>
      </p:bgPr>
    </p:bg>
    <p:spTree>
      <p:nvGrpSpPr>
        <p:cNvPr id="209" name="Shape 209"/>
        <p:cNvGrpSpPr/>
        <p:nvPr/>
      </p:nvGrpSpPr>
      <p:grpSpPr>
        <a:xfrm>
          <a:off x="0" y="0"/>
          <a:ext cx="0" cy="0"/>
          <a:chOff x="0" y="0"/>
          <a:chExt cx="0" cy="0"/>
        </a:xfrm>
      </p:grpSpPr>
      <p:sp>
        <p:nvSpPr>
          <p:cNvPr id="210" name="Google Shape;210;p3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i="1" lang="en" sz="2120"/>
              <a:t>Aromatic Subst - Round Table</a:t>
            </a:r>
            <a:endParaRPr i="1" sz="2120"/>
          </a:p>
        </p:txBody>
      </p:sp>
      <p:sp>
        <p:nvSpPr>
          <p:cNvPr id="211" name="Google Shape;211;p31"/>
          <p:cNvSpPr txBox="1"/>
          <p:nvPr>
            <p:ph idx="2" type="body"/>
          </p:nvPr>
        </p:nvSpPr>
        <p:spPr>
          <a:xfrm>
            <a:off x="501950" y="968025"/>
            <a:ext cx="8330400" cy="38286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b="1" lang="en"/>
              <a:t>Implementation plan:</a:t>
            </a:r>
            <a:endParaRPr b="1"/>
          </a:p>
          <a:p>
            <a:pPr indent="0" lvl="0" marL="0" rtl="0" algn="l">
              <a:spcBef>
                <a:spcPts val="1200"/>
              </a:spcBef>
              <a:spcAft>
                <a:spcPts val="0"/>
              </a:spcAft>
              <a:buNone/>
            </a:pPr>
            <a:r>
              <a:rPr lang="en"/>
              <a:t>This implementation is focusing on getting students started on a synthesis problem where many students struggle to know how to start so this focuses on students just identifying any preliminary thoughts that might help. This could include what kinds of bonds need to form, what functional groups exist, how they might be formed, etc. After they complete the brainstorm, have them start working on the actual synthesis.</a:t>
            </a:r>
            <a:endParaRPr/>
          </a:p>
          <a:p>
            <a:pPr indent="0" lvl="0" marL="0" rtl="0" algn="l">
              <a:spcBef>
                <a:spcPts val="1200"/>
              </a:spcBef>
              <a:spcAft>
                <a:spcPts val="0"/>
              </a:spcAft>
              <a:buNone/>
            </a:pPr>
            <a:r>
              <a:rPr lang="en"/>
              <a:t>(10 minutes) For the product below, take turns in your group to </a:t>
            </a:r>
            <a:r>
              <a:rPr lang="en" u="sng"/>
              <a:t>brainstorm</a:t>
            </a:r>
            <a:r>
              <a:rPr lang="en"/>
              <a:t> possible ways to start proposing a synthesis for this compound from benzene. This is not a verbal exercise and instead each group member will have 30 seconds at the board to jot down their ideas. Each person should contribute an idea before anyone goes again. Please note, </a:t>
            </a:r>
            <a:r>
              <a:rPr lang="en" u="sng"/>
              <a:t>all</a:t>
            </a:r>
            <a:r>
              <a:rPr lang="en"/>
              <a:t> ideas are welcome, this is not the time to question, judge, or praise ideas, this will come later! </a:t>
            </a:r>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pic>
        <p:nvPicPr>
          <p:cNvPr id="212" name="Google Shape;212;p31"/>
          <p:cNvPicPr preferRelativeResize="0"/>
          <p:nvPr/>
        </p:nvPicPr>
        <p:blipFill>
          <a:blip r:embed="rId3">
            <a:alphaModFix/>
          </a:blip>
          <a:stretch>
            <a:fillRect/>
          </a:stretch>
        </p:blipFill>
        <p:spPr>
          <a:xfrm>
            <a:off x="6965750" y="3929350"/>
            <a:ext cx="1282225" cy="10662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sp>
        <p:nvSpPr>
          <p:cNvPr id="61" name="Google Shape;61;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en"/>
              <a:t>Team Assignments</a:t>
            </a:r>
            <a:endParaRPr b="1"/>
          </a:p>
        </p:txBody>
      </p:sp>
      <p:graphicFrame>
        <p:nvGraphicFramePr>
          <p:cNvPr id="62" name="Google Shape;62;p14"/>
          <p:cNvGraphicFramePr/>
          <p:nvPr/>
        </p:nvGraphicFramePr>
        <p:xfrm>
          <a:off x="875250" y="616250"/>
          <a:ext cx="3000000" cy="3000000"/>
        </p:xfrm>
        <a:graphic>
          <a:graphicData uri="http://schemas.openxmlformats.org/drawingml/2006/table">
            <a:tbl>
              <a:tblPr>
                <a:noFill/>
                <a:tableStyleId>{6C4F20CB-AE02-4645-BA9E-1B7457A6212E}</a:tableStyleId>
              </a:tblPr>
              <a:tblGrid>
                <a:gridCol w="763425"/>
                <a:gridCol w="828575"/>
                <a:gridCol w="823100"/>
                <a:gridCol w="874700"/>
                <a:gridCol w="874750"/>
                <a:gridCol w="926400"/>
                <a:gridCol w="995300"/>
                <a:gridCol w="1064150"/>
              </a:tblGrid>
              <a:tr h="353875">
                <a:tc gridSpan="2" rowSpan="2">
                  <a:txBody>
                    <a:bodyPr/>
                    <a:lstStyle/>
                    <a:p>
                      <a:pPr indent="0" lvl="0" marL="0" rtl="0" algn="ctr">
                        <a:lnSpc>
                          <a:spcPct val="115000"/>
                        </a:lnSpc>
                        <a:spcBef>
                          <a:spcPts val="0"/>
                        </a:spcBef>
                        <a:spcAft>
                          <a:spcPts val="0"/>
                        </a:spcAft>
                        <a:buNone/>
                      </a:pPr>
                      <a:r>
                        <a:rPr lang="en" sz="1000">
                          <a:latin typeface="Calibri"/>
                          <a:ea typeface="Calibri"/>
                          <a:cs typeface="Calibri"/>
                          <a:sym typeface="Calibri"/>
                        </a:rPr>
                        <a:t>   </a:t>
                      </a:r>
                      <a:endParaRPr sz="1000">
                        <a:latin typeface="Calibri"/>
                        <a:ea typeface="Calibri"/>
                        <a:cs typeface="Calibri"/>
                        <a:sym typeface="Calibri"/>
                      </a:endParaRPr>
                    </a:p>
                  </a:txBody>
                  <a:tcPr marT="91425" marB="91425"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rowSpan="2" hMerge="1"/>
                <a:tc gridSpan="6">
                  <a:txBody>
                    <a:bodyPr/>
                    <a:lstStyle/>
                    <a:p>
                      <a:pPr indent="0" lvl="0" marL="0" rtl="0" algn="ctr">
                        <a:lnSpc>
                          <a:spcPct val="115000"/>
                        </a:lnSpc>
                        <a:spcBef>
                          <a:spcPts val="0"/>
                        </a:spcBef>
                        <a:spcAft>
                          <a:spcPts val="0"/>
                        </a:spcAft>
                        <a:buNone/>
                      </a:pPr>
                      <a:r>
                        <a:rPr b="1" lang="en" sz="1000">
                          <a:latin typeface="Calibri"/>
                          <a:ea typeface="Calibri"/>
                          <a:cs typeface="Calibri"/>
                          <a:sym typeface="Calibri"/>
                        </a:rPr>
                        <a:t>Topic Teams</a:t>
                      </a:r>
                      <a:endParaRPr b="1" sz="1000">
                        <a:latin typeface="Calibri"/>
                        <a:ea typeface="Calibri"/>
                        <a:cs typeface="Calibri"/>
                        <a:sym typeface="Calibri"/>
                      </a:endParaRPr>
                    </a:p>
                  </a:txBody>
                  <a:tcPr marT="91425" marB="91425"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D9D9"/>
                    </a:solidFill>
                  </a:tcPr>
                </a:tc>
                <a:tc hMerge="1"/>
                <a:tc hMerge="1"/>
                <a:tc hMerge="1"/>
                <a:tc hMerge="1"/>
                <a:tc hMerge="1"/>
              </a:tr>
              <a:tr h="525125">
                <a:tc gridSpan="2" vMerge="1"/>
                <a:tc hMerge="1" vMerge="1"/>
                <a:tc>
                  <a:txBody>
                    <a:bodyPr/>
                    <a:lstStyle/>
                    <a:p>
                      <a:pPr indent="0" lvl="0" marL="0" rtl="0" algn="ctr">
                        <a:lnSpc>
                          <a:spcPct val="115000"/>
                        </a:lnSpc>
                        <a:spcBef>
                          <a:spcPts val="0"/>
                        </a:spcBef>
                        <a:spcAft>
                          <a:spcPts val="0"/>
                        </a:spcAft>
                        <a:buNone/>
                      </a:pPr>
                      <a:r>
                        <a:rPr lang="en" sz="1000">
                          <a:latin typeface="Calibri"/>
                          <a:ea typeface="Calibri"/>
                          <a:cs typeface="Calibri"/>
                          <a:sym typeface="Calibri"/>
                        </a:rPr>
                        <a:t>1- Aldehydes and Ketones</a:t>
                      </a:r>
                      <a:endParaRPr sz="1000">
                        <a:latin typeface="Calibri"/>
                        <a:ea typeface="Calibri"/>
                        <a:cs typeface="Calibri"/>
                        <a:sym typeface="Calibri"/>
                      </a:endParaRPr>
                    </a:p>
                  </a:txBody>
                  <a:tcPr marT="91425" marB="91425"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B4C6E7"/>
                    </a:solidFill>
                  </a:tcPr>
                </a:tc>
                <a:tc>
                  <a:txBody>
                    <a:bodyPr/>
                    <a:lstStyle/>
                    <a:p>
                      <a:pPr indent="0" lvl="0" marL="0" rtl="0" algn="ctr">
                        <a:lnSpc>
                          <a:spcPct val="115000"/>
                        </a:lnSpc>
                        <a:spcBef>
                          <a:spcPts val="0"/>
                        </a:spcBef>
                        <a:spcAft>
                          <a:spcPts val="0"/>
                        </a:spcAft>
                        <a:buNone/>
                      </a:pPr>
                      <a:r>
                        <a:rPr lang="en" sz="1000">
                          <a:latin typeface="Calibri"/>
                          <a:ea typeface="Calibri"/>
                          <a:cs typeface="Calibri"/>
                          <a:sym typeface="Calibri"/>
                        </a:rPr>
                        <a:t>2-Alkenes</a:t>
                      </a:r>
                      <a:endParaRPr sz="1000">
                        <a:latin typeface="Calibri"/>
                        <a:ea typeface="Calibri"/>
                        <a:cs typeface="Calibri"/>
                        <a:sym typeface="Calibri"/>
                      </a:endParaRPr>
                    </a:p>
                  </a:txBody>
                  <a:tcPr marT="91425" marB="91425"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7CAAC"/>
                    </a:solidFill>
                  </a:tcPr>
                </a:tc>
                <a:tc>
                  <a:txBody>
                    <a:bodyPr/>
                    <a:lstStyle/>
                    <a:p>
                      <a:pPr indent="0" lvl="0" marL="0" rtl="0" algn="ctr">
                        <a:lnSpc>
                          <a:spcPct val="115000"/>
                        </a:lnSpc>
                        <a:spcBef>
                          <a:spcPts val="0"/>
                        </a:spcBef>
                        <a:spcAft>
                          <a:spcPts val="0"/>
                        </a:spcAft>
                        <a:buNone/>
                      </a:pPr>
                      <a:r>
                        <a:rPr lang="en" sz="1000">
                          <a:latin typeface="Calibri"/>
                          <a:ea typeface="Calibri"/>
                          <a:cs typeface="Calibri"/>
                          <a:sym typeface="Calibri"/>
                        </a:rPr>
                        <a:t>3-Aromatic Substitutions</a:t>
                      </a:r>
                      <a:endParaRPr sz="1000">
                        <a:latin typeface="Calibri"/>
                        <a:ea typeface="Calibri"/>
                        <a:cs typeface="Calibri"/>
                        <a:sym typeface="Calibri"/>
                      </a:endParaRPr>
                    </a:p>
                  </a:txBody>
                  <a:tcPr marT="91425" marB="91425"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5E0B3"/>
                    </a:solidFill>
                  </a:tcPr>
                </a:tc>
                <a:tc>
                  <a:txBody>
                    <a:bodyPr/>
                    <a:lstStyle/>
                    <a:p>
                      <a:pPr indent="0" lvl="0" marL="0" rtl="0" algn="ctr">
                        <a:lnSpc>
                          <a:spcPct val="115000"/>
                        </a:lnSpc>
                        <a:spcBef>
                          <a:spcPts val="0"/>
                        </a:spcBef>
                        <a:spcAft>
                          <a:spcPts val="0"/>
                        </a:spcAft>
                        <a:buNone/>
                      </a:pPr>
                      <a:r>
                        <a:rPr lang="en" sz="1000">
                          <a:latin typeface="Calibri"/>
                          <a:ea typeface="Calibri"/>
                          <a:cs typeface="Calibri"/>
                          <a:sym typeface="Calibri"/>
                        </a:rPr>
                        <a:t>4-Carb Acid Derivatives</a:t>
                      </a:r>
                      <a:endParaRPr sz="1000">
                        <a:latin typeface="Calibri"/>
                        <a:ea typeface="Calibri"/>
                        <a:cs typeface="Calibri"/>
                        <a:sym typeface="Calibri"/>
                      </a:endParaRPr>
                    </a:p>
                  </a:txBody>
                  <a:tcPr marT="91425" marB="91425"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E599"/>
                    </a:solidFill>
                  </a:tcPr>
                </a:tc>
                <a:tc>
                  <a:txBody>
                    <a:bodyPr/>
                    <a:lstStyle/>
                    <a:p>
                      <a:pPr indent="0" lvl="0" marL="0" rtl="0" algn="ctr">
                        <a:lnSpc>
                          <a:spcPct val="115000"/>
                        </a:lnSpc>
                        <a:spcBef>
                          <a:spcPts val="0"/>
                        </a:spcBef>
                        <a:spcAft>
                          <a:spcPts val="0"/>
                        </a:spcAft>
                        <a:buNone/>
                      </a:pPr>
                      <a:r>
                        <a:rPr lang="en" sz="1000">
                          <a:latin typeface="Calibri"/>
                          <a:ea typeface="Calibri"/>
                          <a:cs typeface="Calibri"/>
                          <a:sym typeface="Calibri"/>
                        </a:rPr>
                        <a:t>5-Spectroscopy</a:t>
                      </a:r>
                      <a:endParaRPr sz="1000">
                        <a:latin typeface="Calibri"/>
                        <a:ea typeface="Calibri"/>
                        <a:cs typeface="Calibri"/>
                        <a:sym typeface="Calibri"/>
                      </a:endParaRPr>
                    </a:p>
                  </a:txBody>
                  <a:tcPr marT="91425" marB="91425"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A958C"/>
                    </a:solidFill>
                  </a:tcPr>
                </a:tc>
                <a:tc>
                  <a:txBody>
                    <a:bodyPr/>
                    <a:lstStyle/>
                    <a:p>
                      <a:pPr indent="0" lvl="0" marL="0" rtl="0" algn="ctr">
                        <a:lnSpc>
                          <a:spcPct val="115000"/>
                        </a:lnSpc>
                        <a:spcBef>
                          <a:spcPts val="0"/>
                        </a:spcBef>
                        <a:spcAft>
                          <a:spcPts val="0"/>
                        </a:spcAft>
                        <a:buNone/>
                      </a:pPr>
                      <a:r>
                        <a:rPr lang="en" sz="1000">
                          <a:latin typeface="Calibri"/>
                          <a:ea typeface="Calibri"/>
                          <a:cs typeface="Calibri"/>
                          <a:sym typeface="Calibri"/>
                        </a:rPr>
                        <a:t>6-Stereochemistry</a:t>
                      </a:r>
                      <a:endParaRPr sz="1000">
                        <a:latin typeface="Calibri"/>
                        <a:ea typeface="Calibri"/>
                        <a:cs typeface="Calibri"/>
                        <a:sym typeface="Calibri"/>
                      </a:endParaRPr>
                    </a:p>
                  </a:txBody>
                  <a:tcPr marT="91425" marB="91425"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B4A7D6"/>
                    </a:solidFill>
                  </a:tcPr>
                </a:tc>
              </a:tr>
              <a:tr h="525125">
                <a:tc rowSpan="5">
                  <a:txBody>
                    <a:bodyPr/>
                    <a:lstStyle/>
                    <a:p>
                      <a:pPr indent="0" lvl="0" marL="76200" marR="76200" rtl="0" algn="ctr">
                        <a:lnSpc>
                          <a:spcPct val="115000"/>
                        </a:lnSpc>
                        <a:spcBef>
                          <a:spcPts val="0"/>
                        </a:spcBef>
                        <a:spcAft>
                          <a:spcPts val="0"/>
                        </a:spcAft>
                        <a:buNone/>
                      </a:pPr>
                      <a:r>
                        <a:rPr b="1" lang="en" sz="1000">
                          <a:latin typeface="Calibri"/>
                          <a:ea typeface="Calibri"/>
                          <a:cs typeface="Calibri"/>
                          <a:sym typeface="Calibri"/>
                        </a:rPr>
                        <a:t>Expert Teams                                   </a:t>
                      </a:r>
                      <a:endParaRPr b="1" sz="1000">
                        <a:latin typeface="Calibri"/>
                        <a:ea typeface="Calibri"/>
                        <a:cs typeface="Calibri"/>
                        <a:sym typeface="Calibri"/>
                      </a:endParaRPr>
                    </a:p>
                  </a:txBody>
                  <a:tcPr marT="91425" marB="91425"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D9D9"/>
                    </a:solidFill>
                  </a:tcPr>
                </a:tc>
                <a:tc>
                  <a:txBody>
                    <a:bodyPr/>
                    <a:lstStyle/>
                    <a:p>
                      <a:pPr indent="0" lvl="0" marL="0" rtl="0" algn="ctr">
                        <a:lnSpc>
                          <a:spcPct val="115000"/>
                        </a:lnSpc>
                        <a:spcBef>
                          <a:spcPts val="0"/>
                        </a:spcBef>
                        <a:spcAft>
                          <a:spcPts val="0"/>
                        </a:spcAft>
                        <a:buNone/>
                      </a:pPr>
                      <a:r>
                        <a:rPr b="1" lang="en" sz="1000">
                          <a:latin typeface="Calibri"/>
                          <a:ea typeface="Calibri"/>
                          <a:cs typeface="Calibri"/>
                          <a:sym typeface="Calibri"/>
                        </a:rPr>
                        <a:t>CoLT 16</a:t>
                      </a:r>
                      <a:endParaRPr b="1" sz="1000">
                        <a:latin typeface="Calibri"/>
                        <a:ea typeface="Calibri"/>
                        <a:cs typeface="Calibri"/>
                        <a:sym typeface="Calibri"/>
                      </a:endParaRPr>
                    </a:p>
                    <a:p>
                      <a:pPr indent="0" lvl="0" marL="0" rtl="0" algn="ctr">
                        <a:lnSpc>
                          <a:spcPct val="115000"/>
                        </a:lnSpc>
                        <a:spcBef>
                          <a:spcPts val="0"/>
                        </a:spcBef>
                        <a:spcAft>
                          <a:spcPts val="0"/>
                        </a:spcAft>
                        <a:buNone/>
                      </a:pPr>
                      <a:r>
                        <a:rPr lang="en" sz="1000">
                          <a:latin typeface="Calibri"/>
                          <a:ea typeface="Calibri"/>
                          <a:cs typeface="Calibri"/>
                          <a:sym typeface="Calibri"/>
                        </a:rPr>
                        <a:t>Struct Prblm Solv</a:t>
                      </a:r>
                      <a:endParaRPr sz="1000">
                        <a:latin typeface="Calibri"/>
                        <a:ea typeface="Calibri"/>
                        <a:cs typeface="Calibri"/>
                        <a:sym typeface="Calibri"/>
                      </a:endParaRPr>
                    </a:p>
                  </a:txBody>
                  <a:tcPr marT="91425" marB="91425"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B4C6E7"/>
                    </a:solidFill>
                  </a:tcPr>
                </a:tc>
                <a:tc>
                  <a:txBody>
                    <a:bodyPr/>
                    <a:lstStyle/>
                    <a:p>
                      <a:pPr indent="0" lvl="0" marL="0" rtl="0" algn="l">
                        <a:spcBef>
                          <a:spcPts val="0"/>
                        </a:spcBef>
                        <a:spcAft>
                          <a:spcPts val="0"/>
                        </a:spcAft>
                        <a:buNone/>
                      </a:pPr>
                      <a:r>
                        <a:t/>
                      </a:r>
                      <a:endParaRPr/>
                    </a:p>
                  </a:txBody>
                  <a:tcPr marT="91425" marB="91425"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7CAAC"/>
                    </a:solidFill>
                  </a:tcPr>
                </a:tc>
                <a:tc>
                  <a:txBody>
                    <a:bodyPr/>
                    <a:lstStyle/>
                    <a:p>
                      <a:pPr indent="0" lvl="0" marL="0" rtl="0" algn="l">
                        <a:spcBef>
                          <a:spcPts val="0"/>
                        </a:spcBef>
                        <a:spcAft>
                          <a:spcPts val="0"/>
                        </a:spcAft>
                        <a:buNone/>
                      </a:pPr>
                      <a:r>
                        <a:t/>
                      </a:r>
                      <a:endParaRPr/>
                    </a:p>
                  </a:txBody>
                  <a:tcPr marT="91425" marB="91425"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5E0B3"/>
                    </a:solidFill>
                  </a:tcPr>
                </a:tc>
                <a:tc>
                  <a:txBody>
                    <a:bodyPr/>
                    <a:lstStyle/>
                    <a:p>
                      <a:pPr indent="0" lvl="0" marL="0" rtl="0" algn="l">
                        <a:spcBef>
                          <a:spcPts val="0"/>
                        </a:spcBef>
                        <a:spcAft>
                          <a:spcPts val="0"/>
                        </a:spcAft>
                        <a:buNone/>
                      </a:pPr>
                      <a:r>
                        <a:t/>
                      </a:r>
                      <a:endParaRPr/>
                    </a:p>
                  </a:txBody>
                  <a:tcPr marT="91425" marB="91425"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E599"/>
                    </a:solidFill>
                  </a:tcPr>
                </a:tc>
                <a:tc>
                  <a:txBody>
                    <a:bodyPr/>
                    <a:lstStyle/>
                    <a:p>
                      <a:pPr indent="0" lvl="0" marL="0" rtl="0" algn="l">
                        <a:spcBef>
                          <a:spcPts val="0"/>
                        </a:spcBef>
                        <a:spcAft>
                          <a:spcPts val="0"/>
                        </a:spcAft>
                        <a:buNone/>
                      </a:pPr>
                      <a:r>
                        <a:t/>
                      </a:r>
                      <a:endParaRPr/>
                    </a:p>
                  </a:txBody>
                  <a:tcPr marT="91425" marB="91425"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A958C"/>
                    </a:solidFill>
                  </a:tcPr>
                </a:tc>
                <a:tc>
                  <a:txBody>
                    <a:bodyPr/>
                    <a:lstStyle/>
                    <a:p>
                      <a:pPr indent="0" lvl="0" marL="0" rtl="0" algn="l">
                        <a:spcBef>
                          <a:spcPts val="0"/>
                        </a:spcBef>
                        <a:spcAft>
                          <a:spcPts val="0"/>
                        </a:spcAft>
                        <a:buNone/>
                      </a:pPr>
                      <a:r>
                        <a:t/>
                      </a:r>
                      <a:endParaRPr/>
                    </a:p>
                  </a:txBody>
                  <a:tcPr marT="91425" marB="91425"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B4A7D6"/>
                    </a:solidFill>
                  </a:tcPr>
                </a:tc>
              </a:tr>
              <a:tr h="525125">
                <a:tc vMerge="1"/>
                <a:tc>
                  <a:txBody>
                    <a:bodyPr/>
                    <a:lstStyle/>
                    <a:p>
                      <a:pPr indent="0" lvl="0" marL="0" rtl="0" algn="ctr">
                        <a:lnSpc>
                          <a:spcPct val="115000"/>
                        </a:lnSpc>
                        <a:spcBef>
                          <a:spcPts val="0"/>
                        </a:spcBef>
                        <a:spcAft>
                          <a:spcPts val="0"/>
                        </a:spcAft>
                        <a:buNone/>
                      </a:pPr>
                      <a:r>
                        <a:rPr b="1" lang="en" sz="1000">
                          <a:latin typeface="Calibri"/>
                          <a:ea typeface="Calibri"/>
                          <a:cs typeface="Calibri"/>
                          <a:sym typeface="Calibri"/>
                        </a:rPr>
                        <a:t>CoLT 25</a:t>
                      </a:r>
                      <a:endParaRPr b="1" sz="1000">
                        <a:latin typeface="Calibri"/>
                        <a:ea typeface="Calibri"/>
                        <a:cs typeface="Calibri"/>
                        <a:sym typeface="Calibri"/>
                      </a:endParaRPr>
                    </a:p>
                    <a:p>
                      <a:pPr indent="0" lvl="0" marL="0" rtl="0" algn="ctr">
                        <a:lnSpc>
                          <a:spcPct val="115000"/>
                        </a:lnSpc>
                        <a:spcBef>
                          <a:spcPts val="0"/>
                        </a:spcBef>
                        <a:spcAft>
                          <a:spcPts val="0"/>
                        </a:spcAft>
                        <a:buNone/>
                      </a:pPr>
                      <a:r>
                        <a:rPr lang="en" sz="1000">
                          <a:latin typeface="Calibri"/>
                          <a:ea typeface="Calibri"/>
                          <a:cs typeface="Calibri"/>
                          <a:sym typeface="Calibri"/>
                        </a:rPr>
                        <a:t>Round Table</a:t>
                      </a:r>
                      <a:endParaRPr sz="1000">
                        <a:latin typeface="Calibri"/>
                        <a:ea typeface="Calibri"/>
                        <a:cs typeface="Calibri"/>
                        <a:sym typeface="Calibri"/>
                      </a:endParaRPr>
                    </a:p>
                  </a:txBody>
                  <a:tcPr marT="91425" marB="91425"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B4C6E7"/>
                    </a:solidFill>
                  </a:tcPr>
                </a:tc>
                <a:tc>
                  <a:txBody>
                    <a:bodyPr/>
                    <a:lstStyle/>
                    <a:p>
                      <a:pPr indent="0" lvl="0" marL="0" rtl="0" algn="l">
                        <a:spcBef>
                          <a:spcPts val="0"/>
                        </a:spcBef>
                        <a:spcAft>
                          <a:spcPts val="0"/>
                        </a:spcAft>
                        <a:buNone/>
                      </a:pPr>
                      <a:r>
                        <a:t/>
                      </a:r>
                      <a:endParaRPr/>
                    </a:p>
                  </a:txBody>
                  <a:tcPr marT="91425" marB="91425"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7CAAC"/>
                    </a:solidFill>
                  </a:tcPr>
                </a:tc>
                <a:tc>
                  <a:txBody>
                    <a:bodyPr/>
                    <a:lstStyle/>
                    <a:p>
                      <a:pPr indent="0" lvl="0" marL="0" rtl="0" algn="l">
                        <a:spcBef>
                          <a:spcPts val="0"/>
                        </a:spcBef>
                        <a:spcAft>
                          <a:spcPts val="0"/>
                        </a:spcAft>
                        <a:buNone/>
                      </a:pPr>
                      <a:r>
                        <a:t/>
                      </a:r>
                      <a:endParaRPr/>
                    </a:p>
                  </a:txBody>
                  <a:tcPr marT="91425" marB="91425"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5E0B3"/>
                    </a:solidFill>
                  </a:tcPr>
                </a:tc>
                <a:tc>
                  <a:txBody>
                    <a:bodyPr/>
                    <a:lstStyle/>
                    <a:p>
                      <a:pPr indent="0" lvl="0" marL="0" rtl="0" algn="l">
                        <a:spcBef>
                          <a:spcPts val="0"/>
                        </a:spcBef>
                        <a:spcAft>
                          <a:spcPts val="0"/>
                        </a:spcAft>
                        <a:buNone/>
                      </a:pPr>
                      <a:r>
                        <a:t/>
                      </a:r>
                      <a:endParaRPr/>
                    </a:p>
                  </a:txBody>
                  <a:tcPr marT="91425" marB="91425"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E599"/>
                    </a:solidFill>
                  </a:tcPr>
                </a:tc>
                <a:tc>
                  <a:txBody>
                    <a:bodyPr/>
                    <a:lstStyle/>
                    <a:p>
                      <a:pPr indent="0" lvl="0" marL="0" rtl="0" algn="l">
                        <a:spcBef>
                          <a:spcPts val="0"/>
                        </a:spcBef>
                        <a:spcAft>
                          <a:spcPts val="0"/>
                        </a:spcAft>
                        <a:buNone/>
                      </a:pPr>
                      <a:r>
                        <a:t/>
                      </a:r>
                      <a:endParaRPr/>
                    </a:p>
                  </a:txBody>
                  <a:tcPr marT="91425" marB="91425"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A958C"/>
                    </a:solidFill>
                  </a:tcPr>
                </a:tc>
                <a:tc>
                  <a:txBody>
                    <a:bodyPr/>
                    <a:lstStyle/>
                    <a:p>
                      <a:pPr indent="0" lvl="0" marL="0" rtl="0" algn="l">
                        <a:spcBef>
                          <a:spcPts val="0"/>
                        </a:spcBef>
                        <a:spcAft>
                          <a:spcPts val="0"/>
                        </a:spcAft>
                        <a:buNone/>
                      </a:pPr>
                      <a:r>
                        <a:t/>
                      </a:r>
                      <a:endParaRPr/>
                    </a:p>
                  </a:txBody>
                  <a:tcPr marT="91425" marB="91425"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B4A7D6"/>
                    </a:solidFill>
                  </a:tcPr>
                </a:tc>
              </a:tr>
              <a:tr h="469100">
                <a:tc vMerge="1"/>
                <a:tc>
                  <a:txBody>
                    <a:bodyPr/>
                    <a:lstStyle/>
                    <a:p>
                      <a:pPr indent="0" lvl="0" marL="0" rtl="0" algn="ctr">
                        <a:lnSpc>
                          <a:spcPct val="115000"/>
                        </a:lnSpc>
                        <a:spcBef>
                          <a:spcPts val="0"/>
                        </a:spcBef>
                        <a:spcAft>
                          <a:spcPts val="0"/>
                        </a:spcAft>
                        <a:buClr>
                          <a:schemeClr val="dk1"/>
                        </a:buClr>
                        <a:buSzPts val="1100"/>
                        <a:buFont typeface="Arial"/>
                        <a:buNone/>
                      </a:pPr>
                      <a:r>
                        <a:rPr b="1" lang="en" sz="1000">
                          <a:solidFill>
                            <a:schemeClr val="dk1"/>
                          </a:solidFill>
                          <a:latin typeface="Calibri"/>
                          <a:ea typeface="Calibri"/>
                          <a:cs typeface="Calibri"/>
                          <a:sym typeface="Calibri"/>
                        </a:rPr>
                        <a:t>LAT 2</a:t>
                      </a:r>
                      <a:endParaRPr sz="1000">
                        <a:solidFill>
                          <a:schemeClr val="dk1"/>
                        </a:solidFill>
                        <a:latin typeface="Calibri"/>
                        <a:ea typeface="Calibri"/>
                        <a:cs typeface="Calibri"/>
                        <a:sym typeface="Calibri"/>
                      </a:endParaRPr>
                    </a:p>
                    <a:p>
                      <a:pPr indent="0" lvl="0" marL="0" rtl="0" algn="ctr">
                        <a:lnSpc>
                          <a:spcPct val="115000"/>
                        </a:lnSpc>
                        <a:spcBef>
                          <a:spcPts val="0"/>
                        </a:spcBef>
                        <a:spcAft>
                          <a:spcPts val="0"/>
                        </a:spcAft>
                        <a:buNone/>
                      </a:pPr>
                      <a:r>
                        <a:rPr lang="en" sz="1000">
                          <a:solidFill>
                            <a:schemeClr val="dk1"/>
                          </a:solidFill>
                          <a:latin typeface="Calibri"/>
                          <a:ea typeface="Calibri"/>
                          <a:cs typeface="Calibri"/>
                          <a:sym typeface="Calibri"/>
                        </a:rPr>
                        <a:t>Bkgd Knowl Probe</a:t>
                      </a:r>
                      <a:endParaRPr sz="1000">
                        <a:latin typeface="Calibri"/>
                        <a:ea typeface="Calibri"/>
                        <a:cs typeface="Calibri"/>
                        <a:sym typeface="Calibri"/>
                      </a:endParaRPr>
                    </a:p>
                  </a:txBody>
                  <a:tcPr marT="91425" marB="91425"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B4C6E7"/>
                    </a:solidFill>
                  </a:tcPr>
                </a:tc>
                <a:tc>
                  <a:txBody>
                    <a:bodyPr/>
                    <a:lstStyle/>
                    <a:p>
                      <a:pPr indent="0" lvl="0" marL="0" rtl="0" algn="l">
                        <a:spcBef>
                          <a:spcPts val="0"/>
                        </a:spcBef>
                        <a:spcAft>
                          <a:spcPts val="0"/>
                        </a:spcAft>
                        <a:buNone/>
                      </a:pPr>
                      <a:r>
                        <a:t/>
                      </a:r>
                      <a:endParaRPr/>
                    </a:p>
                  </a:txBody>
                  <a:tcPr marT="91425" marB="91425"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7CAAC"/>
                    </a:solidFill>
                  </a:tcPr>
                </a:tc>
                <a:tc>
                  <a:txBody>
                    <a:bodyPr/>
                    <a:lstStyle/>
                    <a:p>
                      <a:pPr indent="0" lvl="0" marL="0" rtl="0" algn="l">
                        <a:spcBef>
                          <a:spcPts val="0"/>
                        </a:spcBef>
                        <a:spcAft>
                          <a:spcPts val="0"/>
                        </a:spcAft>
                        <a:buNone/>
                      </a:pPr>
                      <a:r>
                        <a:t/>
                      </a:r>
                      <a:endParaRPr/>
                    </a:p>
                  </a:txBody>
                  <a:tcPr marT="91425" marB="91425"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5E0B3"/>
                    </a:solidFill>
                  </a:tcPr>
                </a:tc>
                <a:tc>
                  <a:txBody>
                    <a:bodyPr/>
                    <a:lstStyle/>
                    <a:p>
                      <a:pPr indent="0" lvl="0" marL="0" rtl="0" algn="l">
                        <a:spcBef>
                          <a:spcPts val="0"/>
                        </a:spcBef>
                        <a:spcAft>
                          <a:spcPts val="0"/>
                        </a:spcAft>
                        <a:buNone/>
                      </a:pPr>
                      <a:r>
                        <a:t/>
                      </a:r>
                      <a:endParaRPr/>
                    </a:p>
                  </a:txBody>
                  <a:tcPr marT="91425" marB="91425"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E599"/>
                    </a:solidFill>
                  </a:tcPr>
                </a:tc>
                <a:tc>
                  <a:txBody>
                    <a:bodyPr/>
                    <a:lstStyle/>
                    <a:p>
                      <a:pPr indent="0" lvl="0" marL="0" rtl="0" algn="l">
                        <a:spcBef>
                          <a:spcPts val="0"/>
                        </a:spcBef>
                        <a:spcAft>
                          <a:spcPts val="0"/>
                        </a:spcAft>
                        <a:buNone/>
                      </a:pPr>
                      <a:r>
                        <a:t/>
                      </a:r>
                      <a:endParaRPr/>
                    </a:p>
                  </a:txBody>
                  <a:tcPr marT="91425" marB="91425"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A958C"/>
                    </a:solidFill>
                  </a:tcPr>
                </a:tc>
                <a:tc>
                  <a:txBody>
                    <a:bodyPr/>
                    <a:lstStyle/>
                    <a:p>
                      <a:pPr indent="0" lvl="0" marL="0" rtl="0" algn="l">
                        <a:spcBef>
                          <a:spcPts val="0"/>
                        </a:spcBef>
                        <a:spcAft>
                          <a:spcPts val="0"/>
                        </a:spcAft>
                        <a:buNone/>
                      </a:pPr>
                      <a:r>
                        <a:t/>
                      </a:r>
                      <a:endParaRPr/>
                    </a:p>
                  </a:txBody>
                  <a:tcPr marT="91425" marB="91425"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B4A7D6"/>
                    </a:solidFill>
                  </a:tcPr>
                </a:tc>
              </a:tr>
              <a:tr h="525125">
                <a:tc vMerge="1"/>
                <a:tc>
                  <a:txBody>
                    <a:bodyPr/>
                    <a:lstStyle/>
                    <a:p>
                      <a:pPr indent="0" lvl="0" marL="0" rtl="0" algn="ctr">
                        <a:lnSpc>
                          <a:spcPct val="115000"/>
                        </a:lnSpc>
                        <a:spcBef>
                          <a:spcPts val="0"/>
                        </a:spcBef>
                        <a:spcAft>
                          <a:spcPts val="0"/>
                        </a:spcAft>
                        <a:buClr>
                          <a:schemeClr val="dk1"/>
                        </a:buClr>
                        <a:buSzPts val="1100"/>
                        <a:buFont typeface="Arial"/>
                        <a:buNone/>
                      </a:pPr>
                      <a:r>
                        <a:rPr b="1" lang="en" sz="1000">
                          <a:solidFill>
                            <a:schemeClr val="dk1"/>
                          </a:solidFill>
                          <a:latin typeface="Calibri"/>
                          <a:ea typeface="Calibri"/>
                          <a:cs typeface="Calibri"/>
                          <a:sym typeface="Calibri"/>
                        </a:rPr>
                        <a:t>LAT 17</a:t>
                      </a:r>
                      <a:endParaRPr b="1" sz="1000">
                        <a:solidFill>
                          <a:schemeClr val="dk1"/>
                        </a:solidFill>
                        <a:latin typeface="Calibri"/>
                        <a:ea typeface="Calibri"/>
                        <a:cs typeface="Calibri"/>
                        <a:sym typeface="Calibri"/>
                      </a:endParaRPr>
                    </a:p>
                    <a:p>
                      <a:pPr indent="0" lvl="0" marL="0" rtl="0" algn="ctr">
                        <a:lnSpc>
                          <a:spcPct val="115000"/>
                        </a:lnSpc>
                        <a:spcBef>
                          <a:spcPts val="0"/>
                        </a:spcBef>
                        <a:spcAft>
                          <a:spcPts val="0"/>
                        </a:spcAft>
                        <a:buClr>
                          <a:schemeClr val="dk1"/>
                        </a:buClr>
                        <a:buSzPts val="1100"/>
                        <a:buFont typeface="Arial"/>
                        <a:buNone/>
                      </a:pPr>
                      <a:r>
                        <a:rPr lang="en" sz="1000">
                          <a:solidFill>
                            <a:schemeClr val="dk1"/>
                          </a:solidFill>
                          <a:latin typeface="Calibri"/>
                          <a:ea typeface="Calibri"/>
                          <a:cs typeface="Calibri"/>
                          <a:sym typeface="Calibri"/>
                        </a:rPr>
                        <a:t>TAPPs</a:t>
                      </a:r>
                      <a:endParaRPr sz="1000">
                        <a:latin typeface="Calibri"/>
                        <a:ea typeface="Calibri"/>
                        <a:cs typeface="Calibri"/>
                        <a:sym typeface="Calibri"/>
                      </a:endParaRPr>
                    </a:p>
                  </a:txBody>
                  <a:tcPr marT="91425" marB="91425"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B4C6E7"/>
                    </a:solidFill>
                  </a:tcPr>
                </a:tc>
                <a:tc>
                  <a:txBody>
                    <a:bodyPr/>
                    <a:lstStyle/>
                    <a:p>
                      <a:pPr indent="0" lvl="0" marL="0" rtl="0" algn="l">
                        <a:spcBef>
                          <a:spcPts val="0"/>
                        </a:spcBef>
                        <a:spcAft>
                          <a:spcPts val="0"/>
                        </a:spcAft>
                        <a:buNone/>
                      </a:pPr>
                      <a:r>
                        <a:t/>
                      </a:r>
                      <a:endParaRPr/>
                    </a:p>
                  </a:txBody>
                  <a:tcPr marT="91425" marB="91425"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7CAAC"/>
                    </a:solidFill>
                  </a:tcPr>
                </a:tc>
                <a:tc>
                  <a:txBody>
                    <a:bodyPr/>
                    <a:lstStyle/>
                    <a:p>
                      <a:pPr indent="0" lvl="0" marL="0" rtl="0" algn="l">
                        <a:spcBef>
                          <a:spcPts val="0"/>
                        </a:spcBef>
                        <a:spcAft>
                          <a:spcPts val="0"/>
                        </a:spcAft>
                        <a:buNone/>
                      </a:pPr>
                      <a:r>
                        <a:t/>
                      </a:r>
                      <a:endParaRPr/>
                    </a:p>
                  </a:txBody>
                  <a:tcPr marT="91425" marB="91425"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5E0B3"/>
                    </a:solidFill>
                  </a:tcPr>
                </a:tc>
                <a:tc>
                  <a:txBody>
                    <a:bodyPr/>
                    <a:lstStyle/>
                    <a:p>
                      <a:pPr indent="0" lvl="0" marL="0" rtl="0" algn="l">
                        <a:spcBef>
                          <a:spcPts val="0"/>
                        </a:spcBef>
                        <a:spcAft>
                          <a:spcPts val="0"/>
                        </a:spcAft>
                        <a:buNone/>
                      </a:pPr>
                      <a:r>
                        <a:t/>
                      </a:r>
                      <a:endParaRPr/>
                    </a:p>
                  </a:txBody>
                  <a:tcPr marT="91425" marB="91425"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E599"/>
                    </a:solidFill>
                  </a:tcPr>
                </a:tc>
                <a:tc>
                  <a:txBody>
                    <a:bodyPr/>
                    <a:lstStyle/>
                    <a:p>
                      <a:pPr indent="0" lvl="0" marL="0" rtl="0" algn="l">
                        <a:spcBef>
                          <a:spcPts val="0"/>
                        </a:spcBef>
                        <a:spcAft>
                          <a:spcPts val="0"/>
                        </a:spcAft>
                        <a:buNone/>
                      </a:pPr>
                      <a:r>
                        <a:t/>
                      </a:r>
                      <a:endParaRPr/>
                    </a:p>
                  </a:txBody>
                  <a:tcPr marT="91425" marB="91425"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A958C"/>
                    </a:solidFill>
                  </a:tcPr>
                </a:tc>
                <a:tc>
                  <a:txBody>
                    <a:bodyPr/>
                    <a:lstStyle/>
                    <a:p>
                      <a:pPr indent="0" lvl="0" marL="0" rtl="0" algn="l">
                        <a:spcBef>
                          <a:spcPts val="0"/>
                        </a:spcBef>
                        <a:spcAft>
                          <a:spcPts val="0"/>
                        </a:spcAft>
                        <a:buNone/>
                      </a:pPr>
                      <a:r>
                        <a:t/>
                      </a:r>
                      <a:endParaRPr/>
                    </a:p>
                  </a:txBody>
                  <a:tcPr marT="91425" marB="91425"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B4A7D6"/>
                    </a:solidFill>
                  </a:tcPr>
                </a:tc>
              </a:tr>
              <a:tr h="525125">
                <a:tc vMerge="1"/>
                <a:tc>
                  <a:txBody>
                    <a:bodyPr/>
                    <a:lstStyle/>
                    <a:p>
                      <a:pPr indent="0" lvl="0" marL="0" rtl="0" algn="ctr">
                        <a:lnSpc>
                          <a:spcPct val="115000"/>
                        </a:lnSpc>
                        <a:spcBef>
                          <a:spcPts val="0"/>
                        </a:spcBef>
                        <a:spcAft>
                          <a:spcPts val="0"/>
                        </a:spcAft>
                        <a:buClr>
                          <a:schemeClr val="dk1"/>
                        </a:buClr>
                        <a:buSzPts val="1100"/>
                        <a:buFont typeface="Arial"/>
                        <a:buNone/>
                      </a:pPr>
                      <a:r>
                        <a:rPr b="1" lang="en" sz="1000">
                          <a:solidFill>
                            <a:schemeClr val="dk1"/>
                          </a:solidFill>
                          <a:latin typeface="Calibri"/>
                          <a:ea typeface="Calibri"/>
                          <a:cs typeface="Calibri"/>
                          <a:sym typeface="Calibri"/>
                        </a:rPr>
                        <a:t>LAT 21</a:t>
                      </a:r>
                      <a:endParaRPr b="1" sz="1000">
                        <a:solidFill>
                          <a:schemeClr val="dk1"/>
                        </a:solidFill>
                        <a:latin typeface="Calibri"/>
                        <a:ea typeface="Calibri"/>
                        <a:cs typeface="Calibri"/>
                        <a:sym typeface="Calibri"/>
                      </a:endParaRPr>
                    </a:p>
                    <a:p>
                      <a:pPr indent="0" lvl="0" marL="0" rtl="0" algn="ctr">
                        <a:lnSpc>
                          <a:spcPct val="115000"/>
                        </a:lnSpc>
                        <a:spcBef>
                          <a:spcPts val="0"/>
                        </a:spcBef>
                        <a:spcAft>
                          <a:spcPts val="0"/>
                        </a:spcAft>
                        <a:buClr>
                          <a:schemeClr val="dk1"/>
                        </a:buClr>
                        <a:buSzPts val="1100"/>
                        <a:buFont typeface="Arial"/>
                        <a:buNone/>
                      </a:pPr>
                      <a:r>
                        <a:rPr lang="en" sz="1000">
                          <a:solidFill>
                            <a:schemeClr val="dk1"/>
                          </a:solidFill>
                          <a:latin typeface="Calibri"/>
                          <a:ea typeface="Calibri"/>
                          <a:cs typeface="Calibri"/>
                          <a:sym typeface="Calibri"/>
                        </a:rPr>
                        <a:t>Knowledge Grid</a:t>
                      </a:r>
                      <a:endParaRPr b="1" sz="1000">
                        <a:latin typeface="Calibri"/>
                        <a:ea typeface="Calibri"/>
                        <a:cs typeface="Calibri"/>
                        <a:sym typeface="Calibri"/>
                      </a:endParaRPr>
                    </a:p>
                  </a:txBody>
                  <a:tcPr marT="91425" marB="91425"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B4C6E7"/>
                    </a:solidFill>
                  </a:tcPr>
                </a:tc>
                <a:tc>
                  <a:txBody>
                    <a:bodyPr/>
                    <a:lstStyle/>
                    <a:p>
                      <a:pPr indent="0" lvl="0" marL="0" rtl="0" algn="l">
                        <a:spcBef>
                          <a:spcPts val="0"/>
                        </a:spcBef>
                        <a:spcAft>
                          <a:spcPts val="0"/>
                        </a:spcAft>
                        <a:buNone/>
                      </a:pPr>
                      <a:r>
                        <a:t/>
                      </a:r>
                      <a:endParaRPr/>
                    </a:p>
                  </a:txBody>
                  <a:tcPr marT="91425" marB="91425"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7CAAC"/>
                    </a:solidFill>
                  </a:tcPr>
                </a:tc>
                <a:tc>
                  <a:txBody>
                    <a:bodyPr/>
                    <a:lstStyle/>
                    <a:p>
                      <a:pPr indent="0" lvl="0" marL="0" rtl="0" algn="l">
                        <a:spcBef>
                          <a:spcPts val="0"/>
                        </a:spcBef>
                        <a:spcAft>
                          <a:spcPts val="0"/>
                        </a:spcAft>
                        <a:buNone/>
                      </a:pPr>
                      <a:r>
                        <a:t/>
                      </a:r>
                      <a:endParaRPr/>
                    </a:p>
                  </a:txBody>
                  <a:tcPr marT="91425" marB="91425"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5E0B3"/>
                    </a:solidFill>
                  </a:tcPr>
                </a:tc>
                <a:tc>
                  <a:txBody>
                    <a:bodyPr/>
                    <a:lstStyle/>
                    <a:p>
                      <a:pPr indent="0" lvl="0" marL="0" rtl="0" algn="l">
                        <a:spcBef>
                          <a:spcPts val="0"/>
                        </a:spcBef>
                        <a:spcAft>
                          <a:spcPts val="0"/>
                        </a:spcAft>
                        <a:buNone/>
                      </a:pPr>
                      <a:r>
                        <a:t/>
                      </a:r>
                      <a:endParaRPr/>
                    </a:p>
                  </a:txBody>
                  <a:tcPr marT="91425" marB="91425"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E599"/>
                    </a:solidFill>
                  </a:tcPr>
                </a:tc>
                <a:tc>
                  <a:txBody>
                    <a:bodyPr/>
                    <a:lstStyle/>
                    <a:p>
                      <a:pPr indent="0" lvl="0" marL="0" rtl="0" algn="l">
                        <a:spcBef>
                          <a:spcPts val="0"/>
                        </a:spcBef>
                        <a:spcAft>
                          <a:spcPts val="0"/>
                        </a:spcAft>
                        <a:buNone/>
                      </a:pPr>
                      <a:r>
                        <a:t/>
                      </a:r>
                      <a:endParaRPr/>
                    </a:p>
                  </a:txBody>
                  <a:tcPr marT="91425" marB="91425"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A958C"/>
                    </a:solidFill>
                  </a:tcPr>
                </a:tc>
                <a:tc>
                  <a:txBody>
                    <a:bodyPr/>
                    <a:lstStyle/>
                    <a:p>
                      <a:pPr indent="0" lvl="0" marL="0" rtl="0" algn="l">
                        <a:spcBef>
                          <a:spcPts val="0"/>
                        </a:spcBef>
                        <a:spcAft>
                          <a:spcPts val="0"/>
                        </a:spcAft>
                        <a:buNone/>
                      </a:pPr>
                      <a:r>
                        <a:t/>
                      </a:r>
                      <a:endParaRPr/>
                    </a:p>
                  </a:txBody>
                  <a:tcPr marT="91425" marB="91425"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B4A7D6"/>
                    </a:solidFill>
                  </a:tcPr>
                </a:tc>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5E0B3"/>
        </a:solidFill>
      </p:bgPr>
    </p:bg>
    <p:spTree>
      <p:nvGrpSpPr>
        <p:cNvPr id="216" name="Shape 216"/>
        <p:cNvGrpSpPr/>
        <p:nvPr/>
      </p:nvGrpSpPr>
      <p:grpSpPr>
        <a:xfrm>
          <a:off x="0" y="0"/>
          <a:ext cx="0" cy="0"/>
          <a:chOff x="0" y="0"/>
          <a:chExt cx="0" cy="0"/>
        </a:xfrm>
      </p:grpSpPr>
      <p:sp>
        <p:nvSpPr>
          <p:cNvPr id="217" name="Google Shape;217;p3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i="1" lang="en" sz="2120"/>
              <a:t>Aromatic Subst - Round Table</a:t>
            </a:r>
            <a:endParaRPr i="1" sz="2120"/>
          </a:p>
        </p:txBody>
      </p:sp>
      <p:sp>
        <p:nvSpPr>
          <p:cNvPr id="218" name="Google Shape;218;p32"/>
          <p:cNvSpPr txBox="1"/>
          <p:nvPr>
            <p:ph idx="1" type="body"/>
          </p:nvPr>
        </p:nvSpPr>
        <p:spPr>
          <a:xfrm>
            <a:off x="202700" y="968025"/>
            <a:ext cx="8520600" cy="3878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t>Other Ideas Developed in Faculty Group:</a:t>
            </a:r>
            <a:endParaRPr b="1"/>
          </a:p>
          <a:p>
            <a:pPr indent="-317500" lvl="0" marL="457200" rtl="0" algn="l">
              <a:spcBef>
                <a:spcPts val="1200"/>
              </a:spcBef>
              <a:spcAft>
                <a:spcPts val="0"/>
              </a:spcAft>
              <a:buSzPts val="1400"/>
              <a:buChar char="●"/>
            </a:pPr>
            <a:r>
              <a:rPr lang="en"/>
              <a:t>Use a round table during review sessions by having students take turns filling in concept maps or a series of predict the product questions. Might even be able to have multiple concept maps in a single group that get shared around to encourage students to switch between different topics and could be useful for a final review. Completed concept maps could be posted after class for students to check their group’s answers.</a:t>
            </a:r>
            <a:endParaRPr/>
          </a:p>
          <a:p>
            <a:pPr indent="-317500" lvl="0" marL="457200" rtl="0" algn="l">
              <a:spcBef>
                <a:spcPts val="0"/>
              </a:spcBef>
              <a:spcAft>
                <a:spcPts val="0"/>
              </a:spcAft>
              <a:buSzPts val="1400"/>
              <a:buChar char="●"/>
            </a:pPr>
            <a:r>
              <a:rPr lang="en"/>
              <a:t>Could do a mash-up of a round table with knowledge grid and have students take turns filling in the knowledge grid and maybe put a time limit to keep things moving.</a:t>
            </a:r>
            <a:endParaRPr/>
          </a:p>
          <a:p>
            <a:pPr indent="0" lvl="0" marL="0" rtl="0" algn="l">
              <a:spcBef>
                <a:spcPts val="1200"/>
              </a:spcBef>
              <a:spcAft>
                <a:spcPts val="1200"/>
              </a:spcAft>
              <a:buNone/>
            </a:pPr>
            <a:r>
              <a:t/>
            </a:r>
            <a:endParaRPr b="1"/>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5E0B3"/>
        </a:solidFill>
      </p:bgPr>
    </p:bg>
    <p:spTree>
      <p:nvGrpSpPr>
        <p:cNvPr id="222" name="Shape 222"/>
        <p:cNvGrpSpPr/>
        <p:nvPr/>
      </p:nvGrpSpPr>
      <p:grpSpPr>
        <a:xfrm>
          <a:off x="0" y="0"/>
          <a:ext cx="0" cy="0"/>
          <a:chOff x="0" y="0"/>
          <a:chExt cx="0" cy="0"/>
        </a:xfrm>
      </p:grpSpPr>
      <p:sp>
        <p:nvSpPr>
          <p:cNvPr id="223" name="Google Shape;223;p3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i="1" lang="en" sz="2120"/>
              <a:t>Aromatic Subst</a:t>
            </a:r>
            <a:r>
              <a:rPr i="1" lang="en" sz="2120"/>
              <a:t> - Background Knowledge Probe</a:t>
            </a:r>
            <a:endParaRPr i="1" sz="2120"/>
          </a:p>
        </p:txBody>
      </p:sp>
      <p:sp>
        <p:nvSpPr>
          <p:cNvPr id="224" name="Google Shape;224;p33"/>
          <p:cNvSpPr txBox="1"/>
          <p:nvPr>
            <p:ph idx="1" type="body"/>
          </p:nvPr>
        </p:nvSpPr>
        <p:spPr>
          <a:xfrm>
            <a:off x="202700" y="968025"/>
            <a:ext cx="2719200" cy="3878100"/>
          </a:xfrm>
          <a:prstGeom prst="rect">
            <a:avLst/>
          </a:prstGeom>
        </p:spPr>
        <p:txBody>
          <a:bodyPr anchorCtr="0" anchor="t" bIns="91425" lIns="91425" spcFirstLastPara="1" rIns="91425" wrap="square" tIns="91425">
            <a:normAutofit fontScale="85000" lnSpcReduction="20000"/>
          </a:bodyPr>
          <a:lstStyle/>
          <a:p>
            <a:pPr indent="0" lvl="0" marL="0" rtl="0" algn="l">
              <a:spcBef>
                <a:spcPts val="0"/>
              </a:spcBef>
              <a:spcAft>
                <a:spcPts val="0"/>
              </a:spcAft>
              <a:buNone/>
            </a:pPr>
            <a:r>
              <a:rPr b="1" lang="en"/>
              <a:t>Description of method:</a:t>
            </a:r>
            <a:endParaRPr b="1"/>
          </a:p>
          <a:p>
            <a:pPr indent="0" lvl="0" marL="0" rtl="0" algn="l">
              <a:spcBef>
                <a:spcPts val="1200"/>
              </a:spcBef>
              <a:spcAft>
                <a:spcPts val="0"/>
              </a:spcAft>
              <a:buNone/>
            </a:pPr>
            <a:r>
              <a:rPr lang="en"/>
              <a:t>The background knowledge probe is a short survey of 5-10 questions on fundamentals of the topic (and also pre-requisite knowledge) that you give students before starting the topic. Students should know the answer to at least one of the questions.</a:t>
            </a:r>
            <a:endParaRPr/>
          </a:p>
          <a:p>
            <a:pPr indent="0" lvl="0" marL="0" rtl="0" algn="l">
              <a:spcBef>
                <a:spcPts val="1200"/>
              </a:spcBef>
              <a:spcAft>
                <a:spcPts val="0"/>
              </a:spcAft>
              <a:buNone/>
            </a:pPr>
            <a:r>
              <a:rPr lang="en"/>
              <a:t>Students are also asked to rank their confidence level for each question (and/or the survey overall). You can then identify knowledge gaps, misconceptions, or where students need more of a challenge.</a:t>
            </a:r>
            <a:endParaRPr/>
          </a:p>
          <a:p>
            <a:pPr indent="0" lvl="0" marL="0" rtl="0" algn="l">
              <a:spcBef>
                <a:spcPts val="1200"/>
              </a:spcBef>
              <a:spcAft>
                <a:spcPts val="1200"/>
              </a:spcAft>
              <a:buNone/>
            </a:pPr>
            <a:r>
              <a:rPr lang="en"/>
              <a:t>Can be short answer, TF, MC, but needs to be able to be assessed quickly.</a:t>
            </a:r>
            <a:endParaRPr/>
          </a:p>
        </p:txBody>
      </p:sp>
      <p:sp>
        <p:nvSpPr>
          <p:cNvPr id="225" name="Google Shape;225;p33"/>
          <p:cNvSpPr txBox="1"/>
          <p:nvPr>
            <p:ph idx="2" type="body"/>
          </p:nvPr>
        </p:nvSpPr>
        <p:spPr>
          <a:xfrm>
            <a:off x="3184075" y="968025"/>
            <a:ext cx="5648400" cy="3828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t>Implementation plan:</a:t>
            </a:r>
            <a:endParaRPr b="1"/>
          </a:p>
          <a:p>
            <a:pPr indent="-317500" lvl="0" marL="457200" rtl="0" algn="l">
              <a:spcBef>
                <a:spcPts val="1200"/>
              </a:spcBef>
              <a:spcAft>
                <a:spcPts val="0"/>
              </a:spcAft>
              <a:buSzPts val="1400"/>
              <a:buChar char="●"/>
            </a:pPr>
            <a:r>
              <a:rPr lang="en"/>
              <a:t>Come up with the fundamental question from pre-req. Knowledge that students should already know the answer to.</a:t>
            </a:r>
            <a:endParaRPr/>
          </a:p>
          <a:p>
            <a:pPr indent="457200" lvl="0" marL="457200" rtl="0" algn="l">
              <a:spcBef>
                <a:spcPts val="1200"/>
              </a:spcBef>
              <a:spcAft>
                <a:spcPts val="0"/>
              </a:spcAft>
              <a:buNone/>
            </a:pPr>
            <a:r>
              <a:rPr lang="en"/>
              <a:t>ex. What is an electrophile?</a:t>
            </a:r>
            <a:endParaRPr/>
          </a:p>
          <a:p>
            <a:pPr indent="-317500" lvl="0" marL="457200" rtl="0" algn="l">
              <a:spcBef>
                <a:spcPts val="1200"/>
              </a:spcBef>
              <a:spcAft>
                <a:spcPts val="0"/>
              </a:spcAft>
              <a:buSzPts val="1400"/>
              <a:buChar char="●"/>
            </a:pPr>
            <a:r>
              <a:rPr lang="en"/>
              <a:t>Come up with 5-10 additional fundamental questions, some can be unfamiliar (look to LO’s). Try to avoid jargon.</a:t>
            </a:r>
            <a:endParaRPr/>
          </a:p>
          <a:p>
            <a:pPr indent="-317500" lvl="0" marL="457200" rtl="0" algn="l">
              <a:spcBef>
                <a:spcPts val="0"/>
              </a:spcBef>
              <a:spcAft>
                <a:spcPts val="0"/>
              </a:spcAft>
              <a:buSzPts val="1400"/>
              <a:buChar char="●"/>
            </a:pPr>
            <a:r>
              <a:rPr lang="en"/>
              <a:t>Assemble into a survey, adding confidence ranking</a:t>
            </a:r>
            <a:endParaRPr/>
          </a:p>
          <a:p>
            <a:pPr indent="-317500" lvl="0" marL="457200" rtl="0" algn="l">
              <a:spcBef>
                <a:spcPts val="0"/>
              </a:spcBef>
              <a:spcAft>
                <a:spcPts val="0"/>
              </a:spcAft>
              <a:buSzPts val="1400"/>
              <a:buChar char="●"/>
            </a:pPr>
            <a:r>
              <a:rPr lang="en"/>
              <a:t>Evaluate responses on an individual and/or average basis. Note high confidence wrong answers (misconceptions) and low confidence right answers (need to build confidence)</a:t>
            </a:r>
            <a:endParaRPr/>
          </a:p>
          <a:p>
            <a:pPr indent="-317500" lvl="0" marL="457200" rtl="0" algn="l">
              <a:spcBef>
                <a:spcPts val="0"/>
              </a:spcBef>
              <a:spcAft>
                <a:spcPts val="0"/>
              </a:spcAft>
              <a:buSzPts val="1400"/>
              <a:buChar char="●"/>
            </a:pPr>
            <a:r>
              <a:rPr lang="en"/>
              <a:t>Plan class activities accordingly (maybe students don’t have as much background as you thought, or maybe you don’t need to spend as much time on a particular topic.)</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5E0B3"/>
        </a:solidFill>
      </p:bgPr>
    </p:bg>
    <p:spTree>
      <p:nvGrpSpPr>
        <p:cNvPr id="229" name="Shape 229"/>
        <p:cNvGrpSpPr/>
        <p:nvPr/>
      </p:nvGrpSpPr>
      <p:grpSpPr>
        <a:xfrm>
          <a:off x="0" y="0"/>
          <a:ext cx="0" cy="0"/>
          <a:chOff x="0" y="0"/>
          <a:chExt cx="0" cy="0"/>
        </a:xfrm>
      </p:grpSpPr>
      <p:sp>
        <p:nvSpPr>
          <p:cNvPr id="230" name="Google Shape;230;p3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i="1" lang="en" sz="2120"/>
              <a:t>Aromatic Subst - Background Knowledge Probe</a:t>
            </a:r>
            <a:endParaRPr i="1" sz="2120"/>
          </a:p>
        </p:txBody>
      </p:sp>
      <p:sp>
        <p:nvSpPr>
          <p:cNvPr id="231" name="Google Shape;231;p34"/>
          <p:cNvSpPr txBox="1"/>
          <p:nvPr>
            <p:ph idx="2" type="body"/>
          </p:nvPr>
        </p:nvSpPr>
        <p:spPr>
          <a:xfrm>
            <a:off x="219475" y="968025"/>
            <a:ext cx="4113000" cy="3828600"/>
          </a:xfrm>
          <a:prstGeom prst="rect">
            <a:avLst/>
          </a:prstGeom>
        </p:spPr>
        <p:txBody>
          <a:bodyPr anchorCtr="0" anchor="t" bIns="91425" lIns="91425" spcFirstLastPara="1" rIns="91425" wrap="square" tIns="91425">
            <a:normAutofit fontScale="62500"/>
          </a:bodyPr>
          <a:lstStyle/>
          <a:p>
            <a:pPr indent="0" lvl="0" marL="0" rtl="0" algn="l">
              <a:spcBef>
                <a:spcPts val="0"/>
              </a:spcBef>
              <a:spcAft>
                <a:spcPts val="0"/>
              </a:spcAft>
              <a:buNone/>
            </a:pPr>
            <a:r>
              <a:rPr b="1" lang="en"/>
              <a:t>Background Knowledge Probe for EAS</a:t>
            </a:r>
            <a:r>
              <a:rPr b="1" lang="en"/>
              <a:t>:</a:t>
            </a:r>
            <a:endParaRPr b="1"/>
          </a:p>
          <a:p>
            <a:pPr indent="-284162" lvl="0" marL="457200" rtl="0" algn="l">
              <a:spcBef>
                <a:spcPts val="1200"/>
              </a:spcBef>
              <a:spcAft>
                <a:spcPts val="0"/>
              </a:spcAft>
              <a:buSzPct val="100000"/>
              <a:buAutoNum type="arabicPeriod"/>
            </a:pPr>
            <a:r>
              <a:rPr lang="en"/>
              <a:t>What is an electrophile?</a:t>
            </a:r>
            <a:endParaRPr/>
          </a:p>
          <a:p>
            <a:pPr indent="-276225" lvl="1" marL="914400" rtl="0" algn="l">
              <a:spcBef>
                <a:spcPts val="0"/>
              </a:spcBef>
              <a:spcAft>
                <a:spcPts val="0"/>
              </a:spcAft>
              <a:buSzPct val="100000"/>
              <a:buChar char="○"/>
            </a:pPr>
            <a:r>
              <a:rPr lang="en"/>
              <a:t>A chemical species that forms bonds by accepting an electron pair </a:t>
            </a:r>
            <a:endParaRPr/>
          </a:p>
          <a:p>
            <a:pPr indent="-276225" lvl="1" marL="914400" rtl="0" algn="l">
              <a:spcBef>
                <a:spcPts val="0"/>
              </a:spcBef>
              <a:spcAft>
                <a:spcPts val="0"/>
              </a:spcAft>
              <a:buSzPct val="100000"/>
              <a:buChar char="○"/>
            </a:pPr>
            <a:r>
              <a:rPr lang="en"/>
              <a:t>A chemical species that forms bonds by donating an electron pair</a:t>
            </a:r>
            <a:endParaRPr/>
          </a:p>
          <a:p>
            <a:pPr indent="0" lvl="0" marL="0" rtl="0" algn="l">
              <a:spcBef>
                <a:spcPts val="1200"/>
              </a:spcBef>
              <a:spcAft>
                <a:spcPts val="0"/>
              </a:spcAft>
              <a:buNone/>
            </a:pPr>
            <a:r>
              <a:rPr lang="en"/>
              <a:t>Rank your confidence on the previous question (circle) 1 (least confidence) 2 3 4 5 (most confidence)</a:t>
            </a:r>
            <a:endParaRPr/>
          </a:p>
          <a:p>
            <a:pPr indent="-276225" lvl="0" marL="914400" rtl="0" algn="l">
              <a:spcBef>
                <a:spcPts val="1200"/>
              </a:spcBef>
              <a:spcAft>
                <a:spcPts val="0"/>
              </a:spcAft>
              <a:buSzPct val="100000"/>
              <a:buAutoNum type="arabicPeriod"/>
            </a:pPr>
            <a:r>
              <a:rPr lang="en" sz="1200"/>
              <a:t>What concepts are important to consider when evaluating the stability of a carbocation? (open-ended)</a:t>
            </a:r>
            <a:endParaRPr sz="1200"/>
          </a:p>
          <a:p>
            <a:pPr indent="0" lvl="0" marL="0" rtl="0" algn="l">
              <a:spcBef>
                <a:spcPts val="1200"/>
              </a:spcBef>
              <a:spcAft>
                <a:spcPts val="0"/>
              </a:spcAft>
              <a:buNone/>
            </a:pPr>
            <a:r>
              <a:rPr lang="en"/>
              <a:t>Rank your confidence on the previous question (circle) 1 (least confidence) 2 3 4 5 (most confidence)</a:t>
            </a:r>
            <a:endParaRPr sz="1200"/>
          </a:p>
          <a:p>
            <a:pPr indent="-276225" lvl="0" marL="914400" rtl="0" algn="l">
              <a:spcBef>
                <a:spcPts val="1200"/>
              </a:spcBef>
              <a:spcAft>
                <a:spcPts val="0"/>
              </a:spcAft>
              <a:buSzPct val="100000"/>
              <a:buAutoNum type="arabicPeriod"/>
            </a:pPr>
            <a:r>
              <a:rPr lang="en" sz="1200"/>
              <a:t>T/F: A more electronegative atom can pull electron density  towards itself from a less electronegative atom through a sigma bond.</a:t>
            </a:r>
            <a:endParaRPr sz="1200"/>
          </a:p>
          <a:p>
            <a:pPr indent="0" lvl="0" marL="0" rtl="0" algn="l">
              <a:spcBef>
                <a:spcPts val="1200"/>
              </a:spcBef>
              <a:spcAft>
                <a:spcPts val="0"/>
              </a:spcAft>
              <a:buNone/>
            </a:pPr>
            <a:r>
              <a:rPr lang="en"/>
              <a:t>Rank your confidence on the previous question (circle) 1 (least confidence) 2 3 4 5 (most confidence)</a:t>
            </a:r>
            <a:endParaRPr/>
          </a:p>
          <a:p>
            <a:pPr indent="0" lvl="0" marL="914400" rtl="0" algn="l">
              <a:spcBef>
                <a:spcPts val="1200"/>
              </a:spcBef>
              <a:spcAft>
                <a:spcPts val="0"/>
              </a:spcAft>
              <a:buNone/>
            </a:pPr>
            <a:r>
              <a:t/>
            </a:r>
            <a:endParaRPr sz="1200"/>
          </a:p>
          <a:p>
            <a:pPr indent="0" lvl="0" marL="0" rtl="0" algn="l">
              <a:spcBef>
                <a:spcPts val="1200"/>
              </a:spcBef>
              <a:spcAft>
                <a:spcPts val="1200"/>
              </a:spcAft>
              <a:buNone/>
            </a:pPr>
            <a:r>
              <a:t/>
            </a:r>
            <a:endParaRPr/>
          </a:p>
        </p:txBody>
      </p:sp>
      <p:pic>
        <p:nvPicPr>
          <p:cNvPr id="232" name="Google Shape;232;p34"/>
          <p:cNvPicPr preferRelativeResize="0"/>
          <p:nvPr/>
        </p:nvPicPr>
        <p:blipFill>
          <a:blip r:embed="rId3">
            <a:alphaModFix/>
          </a:blip>
          <a:stretch>
            <a:fillRect/>
          </a:stretch>
        </p:blipFill>
        <p:spPr>
          <a:xfrm>
            <a:off x="5572825" y="1439088"/>
            <a:ext cx="2891675" cy="882475"/>
          </a:xfrm>
          <a:prstGeom prst="rect">
            <a:avLst/>
          </a:prstGeom>
          <a:noFill/>
          <a:ln>
            <a:noFill/>
          </a:ln>
        </p:spPr>
      </p:pic>
      <p:sp>
        <p:nvSpPr>
          <p:cNvPr id="233" name="Google Shape;233;p34"/>
          <p:cNvSpPr txBox="1"/>
          <p:nvPr/>
        </p:nvSpPr>
        <p:spPr>
          <a:xfrm>
            <a:off x="4704550" y="968025"/>
            <a:ext cx="4113000" cy="3944400"/>
          </a:xfrm>
          <a:prstGeom prst="rect">
            <a:avLst/>
          </a:prstGeom>
          <a:noFill/>
          <a:ln>
            <a:noFill/>
          </a:ln>
        </p:spPr>
        <p:txBody>
          <a:bodyPr anchorCtr="0" anchor="t" bIns="91425" lIns="91425" spcFirstLastPara="1" rIns="91425" wrap="square" tIns="91425">
            <a:spAutoFit/>
          </a:bodyPr>
          <a:lstStyle/>
          <a:p>
            <a:pPr indent="-285750" lvl="0" marL="914400" rtl="0" algn="l">
              <a:lnSpc>
                <a:spcPct val="115000"/>
              </a:lnSpc>
              <a:spcBef>
                <a:spcPts val="0"/>
              </a:spcBef>
              <a:spcAft>
                <a:spcPts val="0"/>
              </a:spcAft>
              <a:buClr>
                <a:schemeClr val="dk2"/>
              </a:buClr>
              <a:buSzPts val="900"/>
              <a:buAutoNum type="arabicPeriod"/>
            </a:pPr>
            <a:r>
              <a:rPr lang="en" sz="900">
                <a:solidFill>
                  <a:schemeClr val="dk2"/>
                </a:solidFill>
              </a:rPr>
              <a:t>Which of the following structures would you expect to be most stable (least sus?)?</a:t>
            </a:r>
            <a:endParaRPr sz="900">
              <a:solidFill>
                <a:schemeClr val="dk2"/>
              </a:solidFill>
            </a:endParaRPr>
          </a:p>
          <a:p>
            <a:pPr indent="0" lvl="0" marL="914400" rtl="0" algn="l">
              <a:lnSpc>
                <a:spcPct val="115000"/>
              </a:lnSpc>
              <a:spcBef>
                <a:spcPts val="1200"/>
              </a:spcBef>
              <a:spcAft>
                <a:spcPts val="0"/>
              </a:spcAft>
              <a:buNone/>
            </a:pPr>
            <a:r>
              <a:t/>
            </a:r>
            <a:endParaRPr sz="900">
              <a:solidFill>
                <a:schemeClr val="dk2"/>
              </a:solidFill>
            </a:endParaRPr>
          </a:p>
          <a:p>
            <a:pPr indent="0" lvl="0" marL="0" rtl="0" algn="l">
              <a:lnSpc>
                <a:spcPct val="115000"/>
              </a:lnSpc>
              <a:spcBef>
                <a:spcPts val="1200"/>
              </a:spcBef>
              <a:spcAft>
                <a:spcPts val="0"/>
              </a:spcAft>
              <a:buNone/>
            </a:pPr>
            <a:r>
              <a:t/>
            </a:r>
            <a:endParaRPr sz="700">
              <a:solidFill>
                <a:schemeClr val="dk2"/>
              </a:solidFill>
            </a:endParaRPr>
          </a:p>
          <a:p>
            <a:pPr indent="0" lvl="0" marL="0" rtl="0" algn="l">
              <a:lnSpc>
                <a:spcPct val="115000"/>
              </a:lnSpc>
              <a:spcBef>
                <a:spcPts val="1200"/>
              </a:spcBef>
              <a:spcAft>
                <a:spcPts val="0"/>
              </a:spcAft>
              <a:buNone/>
            </a:pPr>
            <a:r>
              <a:t/>
            </a:r>
            <a:endParaRPr sz="700">
              <a:solidFill>
                <a:schemeClr val="dk2"/>
              </a:solidFill>
            </a:endParaRPr>
          </a:p>
          <a:p>
            <a:pPr indent="0" lvl="0" marL="0" rtl="0" algn="l">
              <a:lnSpc>
                <a:spcPct val="115000"/>
              </a:lnSpc>
              <a:spcBef>
                <a:spcPts val="1200"/>
              </a:spcBef>
              <a:spcAft>
                <a:spcPts val="0"/>
              </a:spcAft>
              <a:buNone/>
            </a:pPr>
            <a:r>
              <a:rPr lang="en" sz="900">
                <a:solidFill>
                  <a:schemeClr val="dk2"/>
                </a:solidFill>
              </a:rPr>
              <a:t>Rank your confidence on the previous question (circle) 1 (least confidence) 2 3 4 5 (most confidence)</a:t>
            </a:r>
            <a:endParaRPr sz="900">
              <a:solidFill>
                <a:schemeClr val="dk2"/>
              </a:solidFill>
            </a:endParaRPr>
          </a:p>
          <a:p>
            <a:pPr indent="-273050" lvl="0" marL="914400" rtl="0" algn="l">
              <a:lnSpc>
                <a:spcPct val="115000"/>
              </a:lnSpc>
              <a:spcBef>
                <a:spcPts val="1200"/>
              </a:spcBef>
              <a:spcAft>
                <a:spcPts val="0"/>
              </a:spcAft>
              <a:buClr>
                <a:schemeClr val="dk2"/>
              </a:buClr>
              <a:buSzPts val="700"/>
              <a:buAutoNum type="arabicPeriod"/>
            </a:pPr>
            <a:r>
              <a:rPr lang="en" sz="700">
                <a:solidFill>
                  <a:schemeClr val="dk2"/>
                </a:solidFill>
              </a:rPr>
              <a:t>T/F: The structures  in the previous question are aromatic.</a:t>
            </a:r>
            <a:endParaRPr sz="700">
              <a:solidFill>
                <a:schemeClr val="dk2"/>
              </a:solidFill>
            </a:endParaRPr>
          </a:p>
          <a:p>
            <a:pPr indent="0" lvl="0" marL="0" rtl="0" algn="l">
              <a:lnSpc>
                <a:spcPct val="115000"/>
              </a:lnSpc>
              <a:spcBef>
                <a:spcPts val="1200"/>
              </a:spcBef>
              <a:spcAft>
                <a:spcPts val="0"/>
              </a:spcAft>
              <a:buNone/>
            </a:pPr>
            <a:r>
              <a:rPr lang="en" sz="900">
                <a:solidFill>
                  <a:schemeClr val="dk2"/>
                </a:solidFill>
              </a:rPr>
              <a:t>Rank your confidence on the previous question (circle) 1 (least confidence) 2 3 4 5 (most confidence)</a:t>
            </a:r>
            <a:endParaRPr sz="700">
              <a:solidFill>
                <a:schemeClr val="dk2"/>
              </a:solidFill>
            </a:endParaRPr>
          </a:p>
          <a:p>
            <a:pPr indent="-273050" lvl="0" marL="914400" rtl="0" algn="l">
              <a:lnSpc>
                <a:spcPct val="115000"/>
              </a:lnSpc>
              <a:spcBef>
                <a:spcPts val="1200"/>
              </a:spcBef>
              <a:spcAft>
                <a:spcPts val="0"/>
              </a:spcAft>
              <a:buClr>
                <a:schemeClr val="dk2"/>
              </a:buClr>
              <a:buSzPts val="700"/>
              <a:buAutoNum type="arabicPeriod"/>
            </a:pPr>
            <a:r>
              <a:rPr lang="en" sz="700">
                <a:solidFill>
                  <a:schemeClr val="dk2"/>
                </a:solidFill>
              </a:rPr>
              <a:t>How are the species in the previous question related to each other?</a:t>
            </a:r>
            <a:endParaRPr sz="700">
              <a:solidFill>
                <a:schemeClr val="dk2"/>
              </a:solidFill>
            </a:endParaRPr>
          </a:p>
          <a:p>
            <a:pPr indent="-273050" lvl="1" marL="1371600" rtl="0" algn="l">
              <a:lnSpc>
                <a:spcPct val="115000"/>
              </a:lnSpc>
              <a:spcBef>
                <a:spcPts val="0"/>
              </a:spcBef>
              <a:spcAft>
                <a:spcPts val="0"/>
              </a:spcAft>
              <a:buClr>
                <a:schemeClr val="dk2"/>
              </a:buClr>
              <a:buSzPts val="700"/>
              <a:buAutoNum type="alphaLcPeriod"/>
            </a:pPr>
            <a:r>
              <a:rPr lang="en" sz="700">
                <a:solidFill>
                  <a:schemeClr val="dk2"/>
                </a:solidFill>
              </a:rPr>
              <a:t>They are resonance structures of the same species</a:t>
            </a:r>
            <a:endParaRPr sz="700">
              <a:solidFill>
                <a:schemeClr val="dk2"/>
              </a:solidFill>
            </a:endParaRPr>
          </a:p>
          <a:p>
            <a:pPr indent="-273050" lvl="1" marL="1371600" rtl="0" algn="l">
              <a:lnSpc>
                <a:spcPct val="115000"/>
              </a:lnSpc>
              <a:spcBef>
                <a:spcPts val="0"/>
              </a:spcBef>
              <a:spcAft>
                <a:spcPts val="0"/>
              </a:spcAft>
              <a:buClr>
                <a:schemeClr val="dk2"/>
              </a:buClr>
              <a:buSzPts val="700"/>
              <a:buAutoNum type="alphaLcPeriod"/>
            </a:pPr>
            <a:r>
              <a:rPr lang="en" sz="700">
                <a:solidFill>
                  <a:schemeClr val="dk2"/>
                </a:solidFill>
              </a:rPr>
              <a:t>They are tautomers of each other</a:t>
            </a:r>
            <a:endParaRPr sz="700">
              <a:solidFill>
                <a:schemeClr val="dk2"/>
              </a:solidFill>
            </a:endParaRPr>
          </a:p>
          <a:p>
            <a:pPr indent="-273050" lvl="1" marL="1371600" rtl="0" algn="l">
              <a:lnSpc>
                <a:spcPct val="115000"/>
              </a:lnSpc>
              <a:spcBef>
                <a:spcPts val="0"/>
              </a:spcBef>
              <a:spcAft>
                <a:spcPts val="0"/>
              </a:spcAft>
              <a:buClr>
                <a:schemeClr val="dk2"/>
              </a:buClr>
              <a:buSzPts val="700"/>
              <a:buAutoNum type="alphaLcPeriod"/>
            </a:pPr>
            <a:r>
              <a:rPr lang="en" sz="700">
                <a:solidFill>
                  <a:schemeClr val="dk2"/>
                </a:solidFill>
              </a:rPr>
              <a:t>They are conjugates of each other</a:t>
            </a:r>
            <a:endParaRPr sz="700">
              <a:solidFill>
                <a:schemeClr val="dk2"/>
              </a:solidFill>
            </a:endParaRPr>
          </a:p>
          <a:p>
            <a:pPr indent="-273050" lvl="1" marL="1371600" rtl="0" algn="l">
              <a:lnSpc>
                <a:spcPct val="115000"/>
              </a:lnSpc>
              <a:spcBef>
                <a:spcPts val="0"/>
              </a:spcBef>
              <a:spcAft>
                <a:spcPts val="0"/>
              </a:spcAft>
              <a:buClr>
                <a:schemeClr val="dk2"/>
              </a:buClr>
              <a:buSzPts val="700"/>
              <a:buAutoNum type="alphaLcPeriod"/>
            </a:pPr>
            <a:r>
              <a:rPr lang="en" sz="700">
                <a:solidFill>
                  <a:schemeClr val="dk2"/>
                </a:solidFill>
              </a:rPr>
              <a:t>It requires a chemical reaction to get from one of these to another</a:t>
            </a:r>
            <a:endParaRPr sz="700">
              <a:solidFill>
                <a:schemeClr val="dk2"/>
              </a:solidFill>
            </a:endParaRPr>
          </a:p>
          <a:p>
            <a:pPr indent="0" lvl="0" marL="0" rtl="0" algn="l">
              <a:lnSpc>
                <a:spcPct val="115000"/>
              </a:lnSpc>
              <a:spcBef>
                <a:spcPts val="1200"/>
              </a:spcBef>
              <a:spcAft>
                <a:spcPts val="1200"/>
              </a:spcAft>
              <a:buNone/>
            </a:pPr>
            <a:r>
              <a:rPr lang="en" sz="900">
                <a:solidFill>
                  <a:schemeClr val="dk2"/>
                </a:solidFill>
              </a:rPr>
              <a:t>Rank your confidence on the previous question (circle) 1 (least confidence) 2 3 4 5 (most confidence)</a:t>
            </a:r>
            <a:endParaRPr sz="900">
              <a:solidFill>
                <a:schemeClr val="dk2"/>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5E0B3"/>
        </a:solidFill>
      </p:bgPr>
    </p:bg>
    <p:spTree>
      <p:nvGrpSpPr>
        <p:cNvPr id="237" name="Shape 237"/>
        <p:cNvGrpSpPr/>
        <p:nvPr/>
      </p:nvGrpSpPr>
      <p:grpSpPr>
        <a:xfrm>
          <a:off x="0" y="0"/>
          <a:ext cx="0" cy="0"/>
          <a:chOff x="0" y="0"/>
          <a:chExt cx="0" cy="0"/>
        </a:xfrm>
      </p:grpSpPr>
      <p:sp>
        <p:nvSpPr>
          <p:cNvPr id="238" name="Google Shape;238;p3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i="1" lang="en" sz="2120"/>
              <a:t>Aromatic Subst</a:t>
            </a:r>
            <a:r>
              <a:rPr i="1" lang="en" sz="2120"/>
              <a:t> - TAPPs</a:t>
            </a:r>
            <a:endParaRPr i="1" sz="2120"/>
          </a:p>
        </p:txBody>
      </p:sp>
      <p:sp>
        <p:nvSpPr>
          <p:cNvPr id="239" name="Google Shape;239;p35"/>
          <p:cNvSpPr txBox="1"/>
          <p:nvPr>
            <p:ph idx="1" type="body"/>
          </p:nvPr>
        </p:nvSpPr>
        <p:spPr>
          <a:xfrm>
            <a:off x="202700" y="968025"/>
            <a:ext cx="2719200" cy="38781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b="1" lang="en"/>
              <a:t>Description of method:</a:t>
            </a:r>
            <a:endParaRPr b="1"/>
          </a:p>
          <a:p>
            <a:pPr indent="0" lvl="0" marL="0" rtl="0" algn="l">
              <a:spcBef>
                <a:spcPts val="1200"/>
              </a:spcBef>
              <a:spcAft>
                <a:spcPts val="0"/>
              </a:spcAft>
              <a:buNone/>
            </a:pPr>
            <a:r>
              <a:rPr b="1" lang="en"/>
              <a:t>A pair of students receive a list of questions. One student speaks through the problem solving </a:t>
            </a:r>
            <a:r>
              <a:rPr b="1" lang="en"/>
              <a:t>thought process and the other writes down as much as they can. </a:t>
            </a:r>
            <a:endParaRPr b="1"/>
          </a:p>
          <a:p>
            <a:pPr indent="0" lvl="0" marL="0" rtl="0" algn="l">
              <a:spcBef>
                <a:spcPts val="1200"/>
              </a:spcBef>
              <a:spcAft>
                <a:spcPts val="0"/>
              </a:spcAft>
              <a:buNone/>
            </a:pPr>
            <a:r>
              <a:rPr b="1" lang="en"/>
              <a:t>This method focuses on the problem solving process rather than the answer and challenges the speaker to articulate clearly in chemical language.</a:t>
            </a:r>
            <a:endParaRPr b="1"/>
          </a:p>
          <a:p>
            <a:pPr indent="0" lvl="0" marL="0" rtl="0" algn="l">
              <a:spcBef>
                <a:spcPts val="1200"/>
              </a:spcBef>
              <a:spcAft>
                <a:spcPts val="1200"/>
              </a:spcAft>
              <a:buNone/>
            </a:pPr>
            <a:r>
              <a:t/>
            </a:r>
            <a:endParaRPr/>
          </a:p>
        </p:txBody>
      </p:sp>
      <p:sp>
        <p:nvSpPr>
          <p:cNvPr id="240" name="Google Shape;240;p35"/>
          <p:cNvSpPr txBox="1"/>
          <p:nvPr>
            <p:ph idx="2" type="body"/>
          </p:nvPr>
        </p:nvSpPr>
        <p:spPr>
          <a:xfrm>
            <a:off x="3184075" y="968025"/>
            <a:ext cx="5648400" cy="3828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t>Implementation plan: Questions for the process.</a:t>
            </a:r>
            <a:endParaRPr b="1"/>
          </a:p>
          <a:p>
            <a:pPr indent="0" lvl="0" marL="0" rtl="0" algn="l">
              <a:spcBef>
                <a:spcPts val="1200"/>
              </a:spcBef>
              <a:spcAft>
                <a:spcPts val="0"/>
              </a:spcAft>
              <a:buNone/>
            </a:pPr>
            <a:r>
              <a:rPr b="1" lang="en"/>
              <a:t>1 - If the intermediate of the EAS mechanism is a carbocation would EWG or EDG groups stabilize the intermediate? Why?</a:t>
            </a:r>
            <a:endParaRPr b="1"/>
          </a:p>
          <a:p>
            <a:pPr indent="0" lvl="0" marL="0" rtl="0" algn="l">
              <a:spcBef>
                <a:spcPts val="1200"/>
              </a:spcBef>
              <a:spcAft>
                <a:spcPts val="0"/>
              </a:spcAft>
              <a:buNone/>
            </a:pPr>
            <a:r>
              <a:rPr b="1" lang="en"/>
              <a:t>2 - When substituted on the aromatic ring which (EWG or EDG) would lead to faster reaction times and why?</a:t>
            </a:r>
            <a:endParaRPr b="1"/>
          </a:p>
          <a:p>
            <a:pPr indent="0" lvl="0" marL="0" rtl="0" algn="l">
              <a:spcBef>
                <a:spcPts val="1200"/>
              </a:spcBef>
              <a:spcAft>
                <a:spcPts val="0"/>
              </a:spcAft>
              <a:buNone/>
            </a:pPr>
            <a:r>
              <a:rPr b="1" lang="en"/>
              <a:t>3 - Which stabilizing factor would have a larger impact on the intermediate of an EAS </a:t>
            </a:r>
            <a:r>
              <a:rPr b="1" lang="en"/>
              <a:t>reaction at the para position; </a:t>
            </a:r>
            <a:r>
              <a:rPr b="1" lang="en"/>
              <a:t>resonance or the inductive effect? Why?</a:t>
            </a:r>
            <a:endParaRPr b="1"/>
          </a:p>
          <a:p>
            <a:pPr indent="0" lvl="0" marL="0" rtl="0" algn="l">
              <a:spcBef>
                <a:spcPts val="1200"/>
              </a:spcBef>
              <a:spcAft>
                <a:spcPts val="0"/>
              </a:spcAft>
              <a:buNone/>
            </a:pPr>
            <a:r>
              <a:rPr b="1" lang="en"/>
              <a:t>4 - NAS has a carbanion intermediate. What would this change when considering questions 1-3?</a:t>
            </a:r>
            <a:endParaRPr b="1"/>
          </a:p>
          <a:p>
            <a:pPr indent="0" lvl="0" marL="0" rtl="0" algn="l">
              <a:spcBef>
                <a:spcPts val="1200"/>
              </a:spcBef>
              <a:spcAft>
                <a:spcPts val="1200"/>
              </a:spcAft>
              <a:buNone/>
            </a:pPr>
            <a:r>
              <a:t/>
            </a:r>
            <a:endParaRPr b="1"/>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5E0B3"/>
        </a:solidFill>
      </p:bgPr>
    </p:bg>
    <p:spTree>
      <p:nvGrpSpPr>
        <p:cNvPr id="244" name="Shape 244"/>
        <p:cNvGrpSpPr/>
        <p:nvPr/>
      </p:nvGrpSpPr>
      <p:grpSpPr>
        <a:xfrm>
          <a:off x="0" y="0"/>
          <a:ext cx="0" cy="0"/>
          <a:chOff x="0" y="0"/>
          <a:chExt cx="0" cy="0"/>
        </a:xfrm>
      </p:grpSpPr>
      <p:sp>
        <p:nvSpPr>
          <p:cNvPr id="245" name="Google Shape;245;p3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i="1" lang="en"/>
              <a:t>Aromatic Substitution - Knowledge Grid</a:t>
            </a:r>
            <a:endParaRPr i="1"/>
          </a:p>
          <a:p>
            <a:pPr indent="0" lvl="0" marL="0" rtl="0" algn="l">
              <a:spcBef>
                <a:spcPts val="0"/>
              </a:spcBef>
              <a:spcAft>
                <a:spcPts val="0"/>
              </a:spcAft>
              <a:buNone/>
            </a:pPr>
            <a:r>
              <a:t/>
            </a:r>
            <a:endParaRPr/>
          </a:p>
        </p:txBody>
      </p:sp>
      <p:sp>
        <p:nvSpPr>
          <p:cNvPr id="246" name="Google Shape;246;p36"/>
          <p:cNvSpPr txBox="1"/>
          <p:nvPr>
            <p:ph idx="1" type="body"/>
          </p:nvPr>
        </p:nvSpPr>
        <p:spPr>
          <a:xfrm>
            <a:off x="311700" y="1152475"/>
            <a:ext cx="3999900" cy="3416400"/>
          </a:xfrm>
          <a:prstGeom prst="rect">
            <a:avLst/>
          </a:prstGeom>
        </p:spPr>
        <p:txBody>
          <a:bodyPr anchorCtr="0" anchor="t" bIns="91425" lIns="91425" spcFirstLastPara="1" rIns="91425" wrap="square" tIns="91425">
            <a:normAutofit fontScale="70000"/>
          </a:bodyPr>
          <a:lstStyle/>
          <a:p>
            <a:pPr indent="0" lvl="0" marL="228600" rtl="0" algn="l">
              <a:spcBef>
                <a:spcPts val="1200"/>
              </a:spcBef>
              <a:spcAft>
                <a:spcPts val="0"/>
              </a:spcAft>
              <a:buNone/>
            </a:pPr>
            <a:r>
              <a:rPr lang="en"/>
              <a:t>Introduction: </a:t>
            </a:r>
            <a:endParaRPr/>
          </a:p>
          <a:p>
            <a:pPr indent="0" lvl="0" marL="228600" rtl="0" algn="l">
              <a:spcBef>
                <a:spcPts val="1200"/>
              </a:spcBef>
              <a:spcAft>
                <a:spcPts val="0"/>
              </a:spcAft>
              <a:buNone/>
            </a:pPr>
            <a:r>
              <a:rPr lang="en"/>
              <a:t>This activity is a sorting activity where students are given a list of concepts and are asked to arrange them into their appropriate categories. </a:t>
            </a:r>
            <a:endParaRPr/>
          </a:p>
          <a:p>
            <a:pPr indent="0" lvl="0" marL="228600" rtl="0" algn="l">
              <a:spcBef>
                <a:spcPts val="1200"/>
              </a:spcBef>
              <a:spcAft>
                <a:spcPts val="0"/>
              </a:spcAft>
              <a:buNone/>
            </a:pPr>
            <a:r>
              <a:rPr lang="en"/>
              <a:t>• Prior to class, instructor choses a list of topics/ categories that organize the chapter/unit/course etc. The instructor creates a worksheet consisting of a grid, with the top columns and side rows displaying the superordinate concepts. </a:t>
            </a:r>
            <a:endParaRPr/>
          </a:p>
          <a:p>
            <a:pPr indent="0" lvl="0" marL="228600" rtl="0" algn="l">
              <a:spcBef>
                <a:spcPts val="1200"/>
              </a:spcBef>
              <a:spcAft>
                <a:spcPts val="0"/>
              </a:spcAft>
              <a:buNone/>
            </a:pPr>
            <a:r>
              <a:rPr lang="en"/>
              <a:t>• Students are broken up into groups of 2-4 and receive a blank grid. • The students are given a mixed-up list of terms to organize into the grid. • The students fill in the cells by coming to a consensus on which items/terms belong where. </a:t>
            </a:r>
            <a:endParaRPr/>
          </a:p>
          <a:p>
            <a:pPr indent="0" lvl="0" marL="228600" rtl="0" algn="l">
              <a:spcBef>
                <a:spcPts val="1200"/>
              </a:spcBef>
              <a:spcAft>
                <a:spcPts val="0"/>
              </a:spcAft>
              <a:buClr>
                <a:schemeClr val="dk1"/>
              </a:buClr>
              <a:buSzPct val="78571"/>
              <a:buFont typeface="Arial"/>
              <a:buNone/>
            </a:pPr>
            <a:r>
              <a:rPr lang="en"/>
              <a:t>• Instructor can have the completed grids turned in and graded.</a:t>
            </a:r>
            <a:endParaRPr/>
          </a:p>
          <a:p>
            <a:pPr indent="0" lvl="0" marL="0" rtl="0" algn="l">
              <a:spcBef>
                <a:spcPts val="1200"/>
              </a:spcBef>
              <a:spcAft>
                <a:spcPts val="1200"/>
              </a:spcAft>
              <a:buNone/>
            </a:pPr>
            <a:r>
              <a:t/>
            </a:r>
            <a:endParaRPr/>
          </a:p>
        </p:txBody>
      </p:sp>
      <p:sp>
        <p:nvSpPr>
          <p:cNvPr id="247" name="Google Shape;247;p36"/>
          <p:cNvSpPr txBox="1"/>
          <p:nvPr>
            <p:ph idx="2" type="body"/>
          </p:nvPr>
        </p:nvSpPr>
        <p:spPr>
          <a:xfrm>
            <a:off x="4832400" y="1152475"/>
            <a:ext cx="3999900" cy="3416400"/>
          </a:xfrm>
          <a:prstGeom prst="rect">
            <a:avLst/>
          </a:prstGeom>
          <a:solidFill>
            <a:srgbClr val="C5E0B3"/>
          </a:solidFill>
        </p:spPr>
        <p:txBody>
          <a:bodyPr anchorCtr="0" anchor="t" bIns="91425" lIns="91425" spcFirstLastPara="1" rIns="91425" wrap="square" tIns="91425">
            <a:normAutofit/>
          </a:bodyPr>
          <a:lstStyle/>
          <a:p>
            <a:pPr indent="0" lvl="0" marL="0" rtl="0" algn="l">
              <a:spcBef>
                <a:spcPts val="0"/>
              </a:spcBef>
              <a:spcAft>
                <a:spcPts val="0"/>
              </a:spcAft>
              <a:buNone/>
            </a:pPr>
            <a:r>
              <a:rPr lang="en"/>
              <a:t>Implementation:</a:t>
            </a:r>
            <a:endParaRPr/>
          </a:p>
          <a:p>
            <a:pPr indent="0" lvl="0" marL="0" rtl="0" algn="l">
              <a:spcBef>
                <a:spcPts val="1200"/>
              </a:spcBef>
              <a:spcAft>
                <a:spcPts val="0"/>
              </a:spcAft>
              <a:buNone/>
            </a:pPr>
            <a:r>
              <a:rPr lang="en"/>
              <a:t>You can do this in many ways! You can do a very simple grid for a quick assessment as you start class (example: list subtituents and ask if they are EWG or EDG and o/p or m directors. </a:t>
            </a:r>
            <a:endParaRPr/>
          </a:p>
          <a:p>
            <a:pPr indent="0" lvl="0" marL="0" rtl="0" algn="l">
              <a:spcBef>
                <a:spcPts val="1200"/>
              </a:spcBef>
              <a:spcAft>
                <a:spcPts val="0"/>
              </a:spcAft>
              <a:buNone/>
            </a:pPr>
            <a:r>
              <a:rPr lang="en"/>
              <a:t>For a group you could list reactions and have them fill in a grid about specifics</a:t>
            </a:r>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graphicFrame>
        <p:nvGraphicFramePr>
          <p:cNvPr id="248" name="Google Shape;248;p36"/>
          <p:cNvGraphicFramePr/>
          <p:nvPr/>
        </p:nvGraphicFramePr>
        <p:xfrm>
          <a:off x="4311575" y="3432725"/>
          <a:ext cx="3000000" cy="3000000"/>
        </p:xfrm>
        <a:graphic>
          <a:graphicData uri="http://schemas.openxmlformats.org/drawingml/2006/table">
            <a:tbl>
              <a:tblPr>
                <a:noFill/>
                <a:tableStyleId>{2BD004F8-F398-46BC-B3F0-4333ED51622F}</a:tableStyleId>
              </a:tblPr>
              <a:tblGrid>
                <a:gridCol w="1573525"/>
                <a:gridCol w="1573525"/>
                <a:gridCol w="1573525"/>
              </a:tblGrid>
              <a:tr h="376625">
                <a:tc>
                  <a:txBody>
                    <a:bodyPr/>
                    <a:lstStyle/>
                    <a:p>
                      <a:pPr indent="0" lvl="0" marL="0" rtl="0" algn="l">
                        <a:spcBef>
                          <a:spcPts val="0"/>
                        </a:spcBef>
                        <a:spcAft>
                          <a:spcPts val="0"/>
                        </a:spcAft>
                        <a:buNone/>
                      </a:pPr>
                      <a:r>
                        <a:rPr lang="en"/>
                        <a:t>substituent</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a:t>EWG or EDG</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a:t>director</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76625">
                <a:tc>
                  <a:txBody>
                    <a:bodyPr/>
                    <a:lstStyle/>
                    <a:p>
                      <a:pPr indent="0" lvl="0" marL="0" rtl="0" algn="l">
                        <a:spcBef>
                          <a:spcPts val="0"/>
                        </a:spcBef>
                        <a:spcAft>
                          <a:spcPts val="0"/>
                        </a:spcAft>
                        <a:buNone/>
                      </a:pPr>
                      <a:r>
                        <a:rPr lang="en"/>
                        <a:t>-CH3</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76625">
                <a:tc>
                  <a:txBody>
                    <a:bodyPr/>
                    <a:lstStyle/>
                    <a:p>
                      <a:pPr indent="0" lvl="0" marL="0" rtl="0" algn="l">
                        <a:spcBef>
                          <a:spcPts val="0"/>
                        </a:spcBef>
                        <a:spcAft>
                          <a:spcPts val="0"/>
                        </a:spcAft>
                        <a:buNone/>
                      </a:pPr>
                      <a:r>
                        <a:rPr lang="en"/>
                        <a:t>-NO2</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76625">
                <a:tc>
                  <a:txBody>
                    <a:bodyPr/>
                    <a:lstStyle/>
                    <a:p>
                      <a:pPr indent="0" lvl="0" marL="0" rtl="0" algn="l">
                        <a:spcBef>
                          <a:spcPts val="0"/>
                        </a:spcBef>
                        <a:spcAft>
                          <a:spcPts val="0"/>
                        </a:spcAft>
                        <a:buNone/>
                      </a:pPr>
                      <a:r>
                        <a:rPr lang="en"/>
                        <a:t>-Cl</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E599"/>
        </a:solidFill>
      </p:bgPr>
    </p:bg>
    <p:spTree>
      <p:nvGrpSpPr>
        <p:cNvPr id="252" name="Shape 252"/>
        <p:cNvGrpSpPr/>
        <p:nvPr/>
      </p:nvGrpSpPr>
      <p:grpSpPr>
        <a:xfrm>
          <a:off x="0" y="0"/>
          <a:ext cx="0" cy="0"/>
          <a:chOff x="0" y="0"/>
          <a:chExt cx="0" cy="0"/>
        </a:xfrm>
      </p:grpSpPr>
      <p:sp>
        <p:nvSpPr>
          <p:cNvPr id="253" name="Google Shape;253;p3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i="1" lang="en" sz="2120"/>
              <a:t>Carb Acid Der - Structured Problem Solving</a:t>
            </a:r>
            <a:endParaRPr i="1" sz="2120"/>
          </a:p>
        </p:txBody>
      </p:sp>
      <p:sp>
        <p:nvSpPr>
          <p:cNvPr id="254" name="Google Shape;254;p37"/>
          <p:cNvSpPr txBox="1"/>
          <p:nvPr>
            <p:ph idx="1" type="body"/>
          </p:nvPr>
        </p:nvSpPr>
        <p:spPr>
          <a:xfrm>
            <a:off x="202700" y="968025"/>
            <a:ext cx="2719200" cy="3878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t>Description of method:</a:t>
            </a:r>
            <a:endParaRPr b="1"/>
          </a:p>
          <a:p>
            <a:pPr indent="0" lvl="0" marL="0" rtl="0" algn="l">
              <a:spcBef>
                <a:spcPts val="1200"/>
              </a:spcBef>
              <a:spcAft>
                <a:spcPts val="0"/>
              </a:spcAft>
              <a:buNone/>
            </a:pPr>
            <a:r>
              <a:rPr b="1" lang="en"/>
              <a:t>Students are teamed up into groups of 4-5 then provided with a complex problem. Provide the students with a workflow/ questions to help guide them through this type of problem. Each team will work through the question and provide a solution, then report out to the class. </a:t>
            </a:r>
            <a:endParaRPr b="1"/>
          </a:p>
          <a:p>
            <a:pPr indent="0" lvl="0" marL="0" rtl="0" algn="l">
              <a:spcBef>
                <a:spcPts val="1200"/>
              </a:spcBef>
              <a:spcAft>
                <a:spcPts val="1200"/>
              </a:spcAft>
              <a:buNone/>
            </a:pPr>
            <a:r>
              <a:t/>
            </a:r>
            <a:endParaRPr/>
          </a:p>
        </p:txBody>
      </p:sp>
      <p:sp>
        <p:nvSpPr>
          <p:cNvPr id="255" name="Google Shape;255;p37"/>
          <p:cNvSpPr txBox="1"/>
          <p:nvPr>
            <p:ph idx="2" type="body"/>
          </p:nvPr>
        </p:nvSpPr>
        <p:spPr>
          <a:xfrm>
            <a:off x="3184075" y="968025"/>
            <a:ext cx="5648400" cy="3828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t>Implementation plan:</a:t>
            </a:r>
            <a:endParaRPr b="1"/>
          </a:p>
          <a:p>
            <a:pPr indent="0" lvl="0" marL="0" rtl="0" algn="l">
              <a:spcBef>
                <a:spcPts val="1200"/>
              </a:spcBef>
              <a:spcAft>
                <a:spcPts val="1200"/>
              </a:spcAft>
              <a:buNone/>
            </a:pPr>
            <a:r>
              <a:rPr b="1" lang="en"/>
              <a:t>Challenging question: </a:t>
            </a:r>
            <a:r>
              <a:rPr b="1" lang="en"/>
              <a:t>Draw the structures for unknowns B, C and D in the following reaction scheme.</a:t>
            </a:r>
            <a:endParaRPr/>
          </a:p>
        </p:txBody>
      </p:sp>
      <p:pic>
        <p:nvPicPr>
          <p:cNvPr id="256" name="Google Shape;256;p37"/>
          <p:cNvPicPr preferRelativeResize="0"/>
          <p:nvPr/>
        </p:nvPicPr>
        <p:blipFill>
          <a:blip r:embed="rId3">
            <a:alphaModFix/>
          </a:blip>
          <a:stretch>
            <a:fillRect/>
          </a:stretch>
        </p:blipFill>
        <p:spPr>
          <a:xfrm>
            <a:off x="3798475" y="2090975"/>
            <a:ext cx="4419600" cy="2558713"/>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E599"/>
        </a:solidFill>
      </p:bgPr>
    </p:bg>
    <p:spTree>
      <p:nvGrpSpPr>
        <p:cNvPr id="260" name="Shape 260"/>
        <p:cNvGrpSpPr/>
        <p:nvPr/>
      </p:nvGrpSpPr>
      <p:grpSpPr>
        <a:xfrm>
          <a:off x="0" y="0"/>
          <a:ext cx="0" cy="0"/>
          <a:chOff x="0" y="0"/>
          <a:chExt cx="0" cy="0"/>
        </a:xfrm>
      </p:grpSpPr>
      <p:sp>
        <p:nvSpPr>
          <p:cNvPr id="261" name="Google Shape;261;p3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i="1" lang="en" sz="2120"/>
              <a:t>Carb Acid Der - Structured Problem Solving</a:t>
            </a:r>
            <a:endParaRPr i="1" sz="2120"/>
          </a:p>
        </p:txBody>
      </p:sp>
      <p:sp>
        <p:nvSpPr>
          <p:cNvPr id="262" name="Google Shape;262;p38"/>
          <p:cNvSpPr txBox="1"/>
          <p:nvPr/>
        </p:nvSpPr>
        <p:spPr>
          <a:xfrm>
            <a:off x="944550" y="1017725"/>
            <a:ext cx="7254900" cy="3280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a:solidFill>
                  <a:schemeClr val="dk2"/>
                </a:solidFill>
              </a:rPr>
              <a:t>Students will be given a series of questions to guide them through this type of problem solving (predict the products). Take it one step at a time!</a:t>
            </a:r>
            <a:endParaRPr b="1">
              <a:solidFill>
                <a:schemeClr val="dk2"/>
              </a:solidFill>
            </a:endParaRPr>
          </a:p>
          <a:p>
            <a:pPr indent="-317500" lvl="0" marL="457200" rtl="0" algn="l">
              <a:lnSpc>
                <a:spcPct val="115000"/>
              </a:lnSpc>
              <a:spcBef>
                <a:spcPts val="1200"/>
              </a:spcBef>
              <a:spcAft>
                <a:spcPts val="0"/>
              </a:spcAft>
              <a:buClr>
                <a:schemeClr val="dk2"/>
              </a:buClr>
              <a:buSzPts val="1400"/>
              <a:buAutoNum type="arabicParenR"/>
            </a:pPr>
            <a:r>
              <a:rPr b="1" lang="en">
                <a:solidFill>
                  <a:schemeClr val="dk2"/>
                </a:solidFill>
              </a:rPr>
              <a:t>Identify the role of each reagent in the first step. Is each reagent an acid, base, nucleophile, electrophile?</a:t>
            </a:r>
            <a:endParaRPr b="1">
              <a:solidFill>
                <a:schemeClr val="dk2"/>
              </a:solidFill>
            </a:endParaRPr>
          </a:p>
          <a:p>
            <a:pPr indent="-317500" lvl="0" marL="457200" rtl="0" algn="l">
              <a:lnSpc>
                <a:spcPct val="115000"/>
              </a:lnSpc>
              <a:spcBef>
                <a:spcPts val="0"/>
              </a:spcBef>
              <a:spcAft>
                <a:spcPts val="0"/>
              </a:spcAft>
              <a:buClr>
                <a:schemeClr val="dk2"/>
              </a:buClr>
              <a:buSzPts val="1400"/>
              <a:buAutoNum type="arabicParenR"/>
            </a:pPr>
            <a:r>
              <a:rPr b="1" lang="en">
                <a:solidFill>
                  <a:schemeClr val="dk2"/>
                </a:solidFill>
              </a:rPr>
              <a:t>What is the structure of unknown B? How does it change its reactivity compared to structure A?</a:t>
            </a:r>
            <a:endParaRPr b="1">
              <a:solidFill>
                <a:schemeClr val="dk2"/>
              </a:solidFill>
            </a:endParaRPr>
          </a:p>
          <a:p>
            <a:pPr indent="-317500" lvl="0" marL="457200" rtl="0" algn="l">
              <a:lnSpc>
                <a:spcPct val="115000"/>
              </a:lnSpc>
              <a:spcBef>
                <a:spcPts val="0"/>
              </a:spcBef>
              <a:spcAft>
                <a:spcPts val="0"/>
              </a:spcAft>
              <a:buClr>
                <a:schemeClr val="dk2"/>
              </a:buClr>
              <a:buSzPts val="1400"/>
              <a:buAutoNum type="arabicParenR"/>
            </a:pPr>
            <a:r>
              <a:rPr b="1" lang="en">
                <a:solidFill>
                  <a:schemeClr val="dk2"/>
                </a:solidFill>
              </a:rPr>
              <a:t>In the second reaction (B to C), identify the role of each reagent.</a:t>
            </a:r>
            <a:endParaRPr b="1">
              <a:solidFill>
                <a:schemeClr val="dk2"/>
              </a:solidFill>
            </a:endParaRPr>
          </a:p>
          <a:p>
            <a:pPr indent="-317500" lvl="0" marL="457200" rtl="0" algn="l">
              <a:lnSpc>
                <a:spcPct val="115000"/>
              </a:lnSpc>
              <a:spcBef>
                <a:spcPts val="0"/>
              </a:spcBef>
              <a:spcAft>
                <a:spcPts val="0"/>
              </a:spcAft>
              <a:buClr>
                <a:schemeClr val="dk2"/>
              </a:buClr>
              <a:buSzPts val="1400"/>
              <a:buAutoNum type="arabicParenR"/>
            </a:pPr>
            <a:r>
              <a:rPr b="1" lang="en">
                <a:solidFill>
                  <a:schemeClr val="dk2"/>
                </a:solidFill>
              </a:rPr>
              <a:t>Draw a reasonable arrow pushing mechanism for the reaction to help get to the structure for unknown C.</a:t>
            </a:r>
            <a:endParaRPr b="1">
              <a:solidFill>
                <a:schemeClr val="dk2"/>
              </a:solidFill>
            </a:endParaRPr>
          </a:p>
          <a:p>
            <a:pPr indent="-317500" lvl="0" marL="457200" rtl="0" algn="l">
              <a:lnSpc>
                <a:spcPct val="115000"/>
              </a:lnSpc>
              <a:spcBef>
                <a:spcPts val="0"/>
              </a:spcBef>
              <a:spcAft>
                <a:spcPts val="0"/>
              </a:spcAft>
              <a:buClr>
                <a:schemeClr val="dk2"/>
              </a:buClr>
              <a:buSzPts val="1400"/>
              <a:buAutoNum type="arabicParenR"/>
            </a:pPr>
            <a:r>
              <a:rPr b="1" lang="en">
                <a:solidFill>
                  <a:schemeClr val="dk2"/>
                </a:solidFill>
              </a:rPr>
              <a:t>In the third reaction (C to D), identify the role of each reagent.</a:t>
            </a:r>
            <a:endParaRPr b="1">
              <a:solidFill>
                <a:schemeClr val="dk2"/>
              </a:solidFill>
            </a:endParaRPr>
          </a:p>
          <a:p>
            <a:pPr indent="-317500" lvl="0" marL="457200" rtl="0" algn="l">
              <a:lnSpc>
                <a:spcPct val="115000"/>
              </a:lnSpc>
              <a:spcBef>
                <a:spcPts val="0"/>
              </a:spcBef>
              <a:spcAft>
                <a:spcPts val="0"/>
              </a:spcAft>
              <a:buClr>
                <a:schemeClr val="dk2"/>
              </a:buClr>
              <a:buSzPts val="1400"/>
              <a:buAutoNum type="arabicParenR"/>
            </a:pPr>
            <a:r>
              <a:rPr b="1" lang="en">
                <a:solidFill>
                  <a:schemeClr val="dk2"/>
                </a:solidFill>
              </a:rPr>
              <a:t>Draw a reasonable arrow pushing mechanism for the reaction to help get to the structure for unknown D.</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E599"/>
        </a:solidFill>
      </p:bgPr>
    </p:bg>
    <p:spTree>
      <p:nvGrpSpPr>
        <p:cNvPr id="266" name="Shape 266"/>
        <p:cNvGrpSpPr/>
        <p:nvPr/>
      </p:nvGrpSpPr>
      <p:grpSpPr>
        <a:xfrm>
          <a:off x="0" y="0"/>
          <a:ext cx="0" cy="0"/>
          <a:chOff x="0" y="0"/>
          <a:chExt cx="0" cy="0"/>
        </a:xfrm>
      </p:grpSpPr>
      <p:sp>
        <p:nvSpPr>
          <p:cNvPr id="267" name="Google Shape;267;p3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i="1" lang="en" sz="2120"/>
              <a:t>Carb Acid Der</a:t>
            </a:r>
            <a:r>
              <a:rPr i="1" lang="en" sz="2120"/>
              <a:t> - Round Table</a:t>
            </a:r>
            <a:endParaRPr i="1" sz="2120"/>
          </a:p>
        </p:txBody>
      </p:sp>
      <p:sp>
        <p:nvSpPr>
          <p:cNvPr id="268" name="Google Shape;268;p39"/>
          <p:cNvSpPr txBox="1"/>
          <p:nvPr>
            <p:ph idx="1" type="body"/>
          </p:nvPr>
        </p:nvSpPr>
        <p:spPr>
          <a:xfrm>
            <a:off x="202700" y="968025"/>
            <a:ext cx="2719200" cy="38781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b="1" lang="en"/>
              <a:t>Description of method:</a:t>
            </a:r>
            <a:endParaRPr b="1"/>
          </a:p>
          <a:p>
            <a:pPr indent="0" lvl="0" marL="0" rtl="0" algn="l">
              <a:spcBef>
                <a:spcPts val="1200"/>
              </a:spcBef>
              <a:spcAft>
                <a:spcPts val="0"/>
              </a:spcAft>
              <a:buNone/>
            </a:pPr>
            <a:r>
              <a:rPr lang="en"/>
              <a:t>Students take turns to respond to a given prompt, by writing words, phrases or sentences on a piece of paper before passing to another student who does the same. </a:t>
            </a:r>
            <a:endParaRPr/>
          </a:p>
          <a:p>
            <a:pPr indent="0" lvl="0" marL="0" rtl="0" algn="l">
              <a:spcBef>
                <a:spcPts val="1200"/>
              </a:spcBef>
              <a:spcAft>
                <a:spcPts val="1200"/>
              </a:spcAft>
              <a:buNone/>
            </a:pPr>
            <a:r>
              <a:rPr lang="en"/>
              <a:t>This method allows students to write their ideas, as opposed to speaking, and gives them time to focus and think about their answers. It ensures participation of all students and sharing of different ideas. </a:t>
            </a:r>
            <a:endParaRPr/>
          </a:p>
        </p:txBody>
      </p:sp>
      <p:sp>
        <p:nvSpPr>
          <p:cNvPr id="269" name="Google Shape;269;p39"/>
          <p:cNvSpPr txBox="1"/>
          <p:nvPr>
            <p:ph idx="2" type="body"/>
          </p:nvPr>
        </p:nvSpPr>
        <p:spPr>
          <a:xfrm>
            <a:off x="3184075" y="968025"/>
            <a:ext cx="5648400" cy="3828600"/>
          </a:xfrm>
          <a:prstGeom prst="rect">
            <a:avLst/>
          </a:prstGeom>
        </p:spPr>
        <p:txBody>
          <a:bodyPr anchorCtr="0" anchor="t" bIns="91425" lIns="91425" spcFirstLastPara="1" rIns="91425" wrap="square" tIns="91425">
            <a:normAutofit fontScale="85000" lnSpcReduction="20000"/>
          </a:bodyPr>
          <a:lstStyle/>
          <a:p>
            <a:pPr indent="0" lvl="0" marL="0" rtl="0" algn="l">
              <a:spcBef>
                <a:spcPts val="0"/>
              </a:spcBef>
              <a:spcAft>
                <a:spcPts val="0"/>
              </a:spcAft>
              <a:buNone/>
            </a:pPr>
            <a:r>
              <a:rPr b="1" lang="en"/>
              <a:t>Implementation plan:</a:t>
            </a:r>
            <a:endParaRPr b="1"/>
          </a:p>
          <a:p>
            <a:pPr indent="0" lvl="0" marL="0" rtl="0" algn="l">
              <a:spcBef>
                <a:spcPts val="1200"/>
              </a:spcBef>
              <a:spcAft>
                <a:spcPts val="0"/>
              </a:spcAft>
              <a:buNone/>
            </a:pPr>
            <a:r>
              <a:rPr lang="en"/>
              <a:t>Create a prompt that students can respond to with few words or </a:t>
            </a:r>
            <a:r>
              <a:rPr lang="en"/>
              <a:t>sentences (i.e. Identify different factors that contribute to relative reactivity of different carboxylic acid derivatives). The prompt can be written on top of a sheet of paper. </a:t>
            </a:r>
            <a:endParaRPr/>
          </a:p>
          <a:p>
            <a:pPr indent="0" lvl="0" marL="0" rtl="0" algn="l">
              <a:spcBef>
                <a:spcPts val="1200"/>
              </a:spcBef>
              <a:spcAft>
                <a:spcPts val="0"/>
              </a:spcAft>
              <a:buNone/>
            </a:pPr>
            <a:r>
              <a:rPr lang="en"/>
              <a:t>Form groups of 4 students, and ask the students to respond.</a:t>
            </a:r>
            <a:endParaRPr/>
          </a:p>
          <a:p>
            <a:pPr indent="0" lvl="0" marL="0" rtl="0" algn="l">
              <a:spcBef>
                <a:spcPts val="1200"/>
              </a:spcBef>
              <a:spcAft>
                <a:spcPts val="0"/>
              </a:spcAft>
              <a:buNone/>
            </a:pPr>
            <a:r>
              <a:rPr lang="en"/>
              <a:t>Ask a student in the group to begin by writing their response as quickly as possible, read their response and circulate the paper clockwise. The next student will do the same. </a:t>
            </a:r>
            <a:endParaRPr/>
          </a:p>
          <a:p>
            <a:pPr indent="0" lvl="0" marL="0" rtl="0" algn="l">
              <a:spcBef>
                <a:spcPts val="1200"/>
              </a:spcBef>
              <a:spcAft>
                <a:spcPts val="0"/>
              </a:spcAft>
              <a:buNone/>
            </a:pPr>
            <a:r>
              <a:rPr lang="en"/>
              <a:t>Feedback from instructor (ideas): </a:t>
            </a:r>
            <a:endParaRPr/>
          </a:p>
          <a:p>
            <a:pPr indent="-304165" lvl="0" marL="457200" rtl="0" algn="l">
              <a:spcBef>
                <a:spcPts val="1200"/>
              </a:spcBef>
              <a:spcAft>
                <a:spcPts val="0"/>
              </a:spcAft>
              <a:buSzPct val="100000"/>
              <a:buChar char="-"/>
            </a:pPr>
            <a:r>
              <a:rPr lang="en"/>
              <a:t>have each group share 1 idea discuss as class</a:t>
            </a:r>
            <a:endParaRPr/>
          </a:p>
          <a:p>
            <a:pPr indent="-304165" lvl="0" marL="457200" rtl="0" algn="l">
              <a:spcBef>
                <a:spcPts val="0"/>
              </a:spcBef>
              <a:spcAft>
                <a:spcPts val="0"/>
              </a:spcAft>
              <a:buSzPct val="100000"/>
              <a:buChar char="-"/>
            </a:pPr>
            <a:r>
              <a:rPr lang="en"/>
              <a:t>For bigger class size : have answer key available and self-assess</a:t>
            </a:r>
            <a:endParaRPr/>
          </a:p>
          <a:p>
            <a:pPr indent="0" lvl="0" marL="0" rtl="0" algn="l">
              <a:spcBef>
                <a:spcPts val="1200"/>
              </a:spcBef>
              <a:spcAft>
                <a:spcPts val="0"/>
              </a:spcAft>
              <a:buNone/>
            </a:pPr>
            <a:r>
              <a:rPr lang="en"/>
              <a:t>Notes: </a:t>
            </a:r>
            <a:endParaRPr/>
          </a:p>
          <a:p>
            <a:pPr indent="-304165" lvl="0" marL="457200" rtl="0" algn="l">
              <a:spcBef>
                <a:spcPts val="1200"/>
              </a:spcBef>
              <a:spcAft>
                <a:spcPts val="0"/>
              </a:spcAft>
              <a:buSzPct val="100000"/>
              <a:buChar char="-"/>
            </a:pPr>
            <a:r>
              <a:rPr lang="en"/>
              <a:t>can be implemented as summary ( reaction maps, summarize features of SN and E reactions, synthesis) or introduction to concepts</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E599"/>
        </a:solidFill>
      </p:bgPr>
    </p:bg>
    <p:spTree>
      <p:nvGrpSpPr>
        <p:cNvPr id="273" name="Shape 273"/>
        <p:cNvGrpSpPr/>
        <p:nvPr/>
      </p:nvGrpSpPr>
      <p:grpSpPr>
        <a:xfrm>
          <a:off x="0" y="0"/>
          <a:ext cx="0" cy="0"/>
          <a:chOff x="0" y="0"/>
          <a:chExt cx="0" cy="0"/>
        </a:xfrm>
      </p:grpSpPr>
      <p:sp>
        <p:nvSpPr>
          <p:cNvPr id="274" name="Google Shape;274;p4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i="1" lang="en" sz="2120"/>
              <a:t>Carb Acid Der</a:t>
            </a:r>
            <a:r>
              <a:rPr i="1" lang="en" sz="2120"/>
              <a:t> - Background Knowledge Probe</a:t>
            </a:r>
            <a:endParaRPr i="1" sz="2120"/>
          </a:p>
        </p:txBody>
      </p:sp>
      <p:sp>
        <p:nvSpPr>
          <p:cNvPr id="275" name="Google Shape;275;p40"/>
          <p:cNvSpPr txBox="1"/>
          <p:nvPr>
            <p:ph idx="1" type="body"/>
          </p:nvPr>
        </p:nvSpPr>
        <p:spPr>
          <a:xfrm>
            <a:off x="202700" y="968025"/>
            <a:ext cx="2719200" cy="38781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b="1" lang="en"/>
              <a:t>Description of method:</a:t>
            </a:r>
            <a:endParaRPr b="1"/>
          </a:p>
          <a:p>
            <a:pPr indent="0" lvl="0" marL="0" rtl="0" algn="l">
              <a:spcBef>
                <a:spcPts val="1200"/>
              </a:spcBef>
              <a:spcAft>
                <a:spcPts val="0"/>
              </a:spcAft>
              <a:buNone/>
            </a:pPr>
            <a:r>
              <a:rPr lang="en"/>
              <a:t>Students take a brief ungraded questionnaire to assess prior knowledge as well as their confidence in this knowledge.</a:t>
            </a:r>
            <a:endParaRPr/>
          </a:p>
          <a:p>
            <a:pPr indent="0" lvl="0" marL="0" rtl="0" algn="l">
              <a:spcBef>
                <a:spcPts val="1200"/>
              </a:spcBef>
              <a:spcAft>
                <a:spcPts val="0"/>
              </a:spcAft>
              <a:buNone/>
            </a:pPr>
            <a:r>
              <a:rPr lang="en"/>
              <a:t>This method helps to activate prior knowledge to improve assimilation of new information, and allows identification of students who may need additional help.</a:t>
            </a:r>
            <a:endParaRPr/>
          </a:p>
          <a:p>
            <a:pPr indent="0" lvl="0" marL="0" rtl="0" algn="l">
              <a:spcBef>
                <a:spcPts val="1200"/>
              </a:spcBef>
              <a:spcAft>
                <a:spcPts val="0"/>
              </a:spcAft>
              <a:buNone/>
            </a:pPr>
            <a:r>
              <a:t/>
            </a:r>
            <a:endParaRPr/>
          </a:p>
          <a:p>
            <a:pPr indent="0" lvl="0" marL="0" rtl="0" algn="l">
              <a:spcBef>
                <a:spcPts val="1200"/>
              </a:spcBef>
              <a:spcAft>
                <a:spcPts val="1200"/>
              </a:spcAft>
              <a:buNone/>
            </a:pPr>
            <a:r>
              <a:rPr lang="en"/>
              <a:t>  </a:t>
            </a:r>
            <a:endParaRPr/>
          </a:p>
        </p:txBody>
      </p:sp>
      <p:sp>
        <p:nvSpPr>
          <p:cNvPr id="276" name="Google Shape;276;p40"/>
          <p:cNvSpPr txBox="1"/>
          <p:nvPr>
            <p:ph idx="2" type="body"/>
          </p:nvPr>
        </p:nvSpPr>
        <p:spPr>
          <a:xfrm>
            <a:off x="3184075" y="968025"/>
            <a:ext cx="5648400" cy="3828600"/>
          </a:xfrm>
          <a:prstGeom prst="rect">
            <a:avLst/>
          </a:prstGeom>
        </p:spPr>
        <p:txBody>
          <a:bodyPr anchorCtr="0" anchor="t" bIns="91425" lIns="91425" spcFirstLastPara="1" rIns="91425" wrap="square" tIns="91425">
            <a:normAutofit fontScale="92500" lnSpcReduction="20000"/>
          </a:bodyPr>
          <a:lstStyle/>
          <a:p>
            <a:pPr indent="0" lvl="0" marL="0" rtl="0" algn="l">
              <a:spcBef>
                <a:spcPts val="0"/>
              </a:spcBef>
              <a:spcAft>
                <a:spcPts val="0"/>
              </a:spcAft>
              <a:buNone/>
            </a:pPr>
            <a:r>
              <a:rPr b="1" lang="en"/>
              <a:t>Implementation plan: Give BKP at end of class before beginning carboxylic acid chapter. Might also be effective to use at beginning of Organic I and II to evaluate retained prereq knowledge. 1 is not </a:t>
            </a:r>
            <a:r>
              <a:rPr b="1" lang="en"/>
              <a:t>confident</a:t>
            </a:r>
            <a:r>
              <a:rPr b="1" lang="en"/>
              <a:t> at all, 5 is highly confident. Might also use </a:t>
            </a:r>
            <a:r>
              <a:rPr b="1" lang="en"/>
              <a:t>emojis</a:t>
            </a:r>
            <a:r>
              <a:rPr b="1" lang="en"/>
              <a:t> in place of numbers.</a:t>
            </a:r>
            <a:endParaRPr b="1"/>
          </a:p>
          <a:p>
            <a:pPr indent="-310832" lvl="0" marL="457200" rtl="0" algn="l">
              <a:spcBef>
                <a:spcPts val="1200"/>
              </a:spcBef>
              <a:spcAft>
                <a:spcPts val="0"/>
              </a:spcAft>
              <a:buSzPct val="100000"/>
              <a:buAutoNum type="arabicPeriod"/>
            </a:pPr>
            <a:r>
              <a:rPr b="1" lang="en"/>
              <a:t>Rank the following leaving groups from best to worst.</a:t>
            </a:r>
            <a:br>
              <a:rPr b="1" lang="en"/>
            </a:br>
            <a:r>
              <a:rPr b="1" lang="en"/>
              <a:t>H:-, Cl-, H2N-, MeO-, AcO-, H3C-</a:t>
            </a:r>
            <a:endParaRPr b="1"/>
          </a:p>
          <a:p>
            <a:pPr indent="0" lvl="0" marL="457200" rtl="0" algn="l">
              <a:spcBef>
                <a:spcPts val="1200"/>
              </a:spcBef>
              <a:spcAft>
                <a:spcPts val="0"/>
              </a:spcAft>
              <a:buNone/>
            </a:pPr>
            <a:br>
              <a:rPr b="1" lang="en"/>
            </a:br>
            <a:r>
              <a:rPr b="1" lang="en"/>
              <a:t>Confidence (1-5)_______________</a:t>
            </a:r>
            <a:endParaRPr b="1"/>
          </a:p>
          <a:p>
            <a:pPr indent="-310832" lvl="0" marL="457200" rtl="0" algn="l">
              <a:spcBef>
                <a:spcPts val="1200"/>
              </a:spcBef>
              <a:spcAft>
                <a:spcPts val="0"/>
              </a:spcAft>
              <a:buSzPct val="100000"/>
              <a:buAutoNum type="arabicPeriod"/>
            </a:pPr>
            <a:r>
              <a:rPr b="1" lang="en"/>
              <a:t>True or False: Carbonyl carbons are generally nucleophilic</a:t>
            </a:r>
            <a:br>
              <a:rPr b="1" lang="en"/>
            </a:br>
            <a:r>
              <a:rPr b="1" lang="en"/>
              <a:t>Confidence (1-5)_______________</a:t>
            </a:r>
            <a:endParaRPr b="1"/>
          </a:p>
          <a:p>
            <a:pPr indent="-310832" lvl="0" marL="457200" rtl="0" algn="l">
              <a:spcBef>
                <a:spcPts val="0"/>
              </a:spcBef>
              <a:spcAft>
                <a:spcPts val="0"/>
              </a:spcAft>
              <a:buSzPct val="100000"/>
              <a:buAutoNum type="arabicPeriod"/>
            </a:pPr>
            <a:r>
              <a:rPr b="1" lang="en"/>
              <a:t>True or False: NaOMe is both a strong base and a strong nucleophile</a:t>
            </a:r>
            <a:br>
              <a:rPr b="1" lang="en"/>
            </a:br>
            <a:r>
              <a:rPr b="1" lang="en"/>
              <a:t>Confidence (1-5)_______________</a:t>
            </a:r>
            <a:endParaRPr b="1"/>
          </a:p>
          <a:p>
            <a:pPr indent="-310832" lvl="0" marL="457200" rtl="0" algn="l">
              <a:spcBef>
                <a:spcPts val="0"/>
              </a:spcBef>
              <a:spcAft>
                <a:spcPts val="0"/>
              </a:spcAft>
              <a:buSzPct val="100000"/>
              <a:buAutoNum type="arabicPeriod"/>
            </a:pPr>
            <a:r>
              <a:rPr b="1" lang="en"/>
              <a:t>Provide a reagent that will convert an ester to the corresponding primary alcohol.</a:t>
            </a:r>
            <a:br>
              <a:rPr b="1" lang="en"/>
            </a:br>
            <a:r>
              <a:rPr b="1" lang="en"/>
              <a:t>Confidence (1-5)_______________</a:t>
            </a:r>
            <a:endParaRPr b="1"/>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E599"/>
        </a:solidFill>
      </p:bgPr>
    </p:bg>
    <p:spTree>
      <p:nvGrpSpPr>
        <p:cNvPr id="280" name="Shape 280"/>
        <p:cNvGrpSpPr/>
        <p:nvPr/>
      </p:nvGrpSpPr>
      <p:grpSpPr>
        <a:xfrm>
          <a:off x="0" y="0"/>
          <a:ext cx="0" cy="0"/>
          <a:chOff x="0" y="0"/>
          <a:chExt cx="0" cy="0"/>
        </a:xfrm>
      </p:grpSpPr>
      <p:sp>
        <p:nvSpPr>
          <p:cNvPr id="281" name="Google Shape;281;p4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i="1" lang="en" sz="2120"/>
              <a:t>Carb Acid Der</a:t>
            </a:r>
            <a:r>
              <a:rPr i="1" lang="en" sz="2120"/>
              <a:t> - TAPPs</a:t>
            </a:r>
            <a:endParaRPr i="1" sz="2120"/>
          </a:p>
        </p:txBody>
      </p:sp>
      <p:sp>
        <p:nvSpPr>
          <p:cNvPr id="282" name="Google Shape;282;p41"/>
          <p:cNvSpPr txBox="1"/>
          <p:nvPr>
            <p:ph idx="1" type="body"/>
          </p:nvPr>
        </p:nvSpPr>
        <p:spPr>
          <a:xfrm>
            <a:off x="202700" y="968025"/>
            <a:ext cx="2719200" cy="4075500"/>
          </a:xfrm>
          <a:prstGeom prst="rect">
            <a:avLst/>
          </a:prstGeom>
        </p:spPr>
        <p:txBody>
          <a:bodyPr anchorCtr="0" anchor="t" bIns="91425" lIns="91425" spcFirstLastPara="1" rIns="91425" wrap="square" tIns="91425">
            <a:normAutofit fontScale="77500" lnSpcReduction="10000"/>
          </a:bodyPr>
          <a:lstStyle/>
          <a:p>
            <a:pPr indent="0" lvl="0" marL="0" rtl="0" algn="l">
              <a:spcBef>
                <a:spcPts val="0"/>
              </a:spcBef>
              <a:spcAft>
                <a:spcPts val="0"/>
              </a:spcAft>
              <a:buNone/>
            </a:pPr>
            <a:r>
              <a:rPr b="1" lang="en"/>
              <a:t>Description of method:</a:t>
            </a:r>
            <a:endParaRPr b="1"/>
          </a:p>
          <a:p>
            <a:pPr indent="0" lvl="0" marL="0" rtl="0" algn="l">
              <a:spcBef>
                <a:spcPts val="1200"/>
              </a:spcBef>
              <a:spcAft>
                <a:spcPts val="1200"/>
              </a:spcAft>
              <a:buNone/>
            </a:pPr>
            <a:r>
              <a:rPr lang="en" sz="1357"/>
              <a:t>The TAPP method involves pairs of students working on a set of problems.  The students take turns working through individual problems while describing their reasoning aloud.  The alternate student takes notes on the active student’s description, creating a record of the problem solving process and any missteps.  This method encourages analysis of problem solving approaches, may expose students to alternative methods of problem solving, and helps students identify potential pitfalls.  Instructors benefit from insight into the steps that students struggle with most.  Potential challenges include creating problems that are likely to identify common challenges, including time to work through the problems and note the steps needed, and difficulties in the analysis of student-taken notes.</a:t>
            </a:r>
            <a:endParaRPr sz="1357"/>
          </a:p>
        </p:txBody>
      </p:sp>
      <p:sp>
        <p:nvSpPr>
          <p:cNvPr id="283" name="Google Shape;283;p41"/>
          <p:cNvSpPr txBox="1"/>
          <p:nvPr>
            <p:ph idx="2" type="body"/>
          </p:nvPr>
        </p:nvSpPr>
        <p:spPr>
          <a:xfrm>
            <a:off x="3184075" y="968025"/>
            <a:ext cx="5864700" cy="3828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t>Implementation plan:</a:t>
            </a:r>
            <a:endParaRPr b="1"/>
          </a:p>
          <a:p>
            <a:pPr indent="0" lvl="0" marL="0" rtl="0" algn="l">
              <a:spcBef>
                <a:spcPts val="1200"/>
              </a:spcBef>
              <a:spcAft>
                <a:spcPts val="0"/>
              </a:spcAft>
              <a:buNone/>
            </a:pPr>
            <a:r>
              <a:rPr lang="en" sz="1050"/>
              <a:t>This activity is envisioned for in-class work for students that have already viewed pre-recorded lecture content and worked some more basic one-step transformation problems and are advancing to multi-step or synthesis/retrosynthesis problems.  A set of multi-step transformation problems would be composed preparation of a carboxylic acid and manipulation of that acid into a downstream derivative.  Students will work these problems alternating turns as “solver” and “recorder.”  Whereas multi-step synthesis problems require additional planning and analysis of ordering steps, this activity will aide students in identifying how to analyze and choose viable synthetic routes, while reinforcing the application of the basic reagent combinations needed for manipulating carboxylic acid derivatives.  Instructor may review responses to identify specific steps where many students struggle and address with directed content review.</a:t>
            </a:r>
            <a:endParaRPr sz="1050"/>
          </a:p>
          <a:p>
            <a:pPr indent="0" lvl="0" marL="0" rtl="0" algn="l">
              <a:spcBef>
                <a:spcPts val="1200"/>
              </a:spcBef>
              <a:spcAft>
                <a:spcPts val="0"/>
              </a:spcAft>
              <a:buNone/>
            </a:pPr>
            <a:r>
              <a:t/>
            </a:r>
            <a:endParaRPr b="1"/>
          </a:p>
          <a:p>
            <a:pPr indent="0" lvl="0" marL="0" rtl="0" algn="l">
              <a:spcBef>
                <a:spcPts val="1200"/>
              </a:spcBef>
              <a:spcAft>
                <a:spcPts val="1200"/>
              </a:spcAft>
              <a:buNone/>
            </a:pPr>
            <a:r>
              <a:t/>
            </a:r>
            <a:endParaRPr b="1"/>
          </a:p>
        </p:txBody>
      </p:sp>
      <p:pic>
        <p:nvPicPr>
          <p:cNvPr id="284" name="Google Shape;284;p41"/>
          <p:cNvPicPr preferRelativeResize="0"/>
          <p:nvPr/>
        </p:nvPicPr>
        <p:blipFill>
          <a:blip r:embed="rId3">
            <a:alphaModFix/>
          </a:blip>
          <a:stretch>
            <a:fillRect/>
          </a:stretch>
        </p:blipFill>
        <p:spPr>
          <a:xfrm>
            <a:off x="4671488" y="3386300"/>
            <a:ext cx="2889876" cy="150477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FE2F3"/>
        </a:solidFill>
      </p:bgPr>
    </p:bg>
    <p:spTree>
      <p:nvGrpSpPr>
        <p:cNvPr id="66" name="Shape 66"/>
        <p:cNvGrpSpPr/>
        <p:nvPr/>
      </p:nvGrpSpPr>
      <p:grpSpPr>
        <a:xfrm>
          <a:off x="0" y="0"/>
          <a:ext cx="0" cy="0"/>
          <a:chOff x="0" y="0"/>
          <a:chExt cx="0" cy="0"/>
        </a:xfrm>
      </p:grpSpPr>
      <p:sp>
        <p:nvSpPr>
          <p:cNvPr id="67" name="Google Shape;67;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i="1" lang="en" sz="2120"/>
              <a:t>Aldehydes and ketones </a:t>
            </a:r>
            <a:r>
              <a:rPr i="1" lang="en" sz="2120"/>
              <a:t>- Structured Problem Solving</a:t>
            </a:r>
            <a:endParaRPr i="1" sz="2120"/>
          </a:p>
        </p:txBody>
      </p:sp>
      <p:sp>
        <p:nvSpPr>
          <p:cNvPr id="68" name="Google Shape;68;p15"/>
          <p:cNvSpPr txBox="1"/>
          <p:nvPr>
            <p:ph idx="1" type="body"/>
          </p:nvPr>
        </p:nvSpPr>
        <p:spPr>
          <a:xfrm>
            <a:off x="202700" y="968025"/>
            <a:ext cx="2719200" cy="3878100"/>
          </a:xfrm>
          <a:prstGeom prst="rect">
            <a:avLst/>
          </a:prstGeom>
        </p:spPr>
        <p:txBody>
          <a:bodyPr anchorCtr="0" anchor="t" bIns="91425" lIns="91425" spcFirstLastPara="1" rIns="91425" wrap="square" tIns="91425">
            <a:normAutofit fontScale="62500" lnSpcReduction="10000"/>
          </a:bodyPr>
          <a:lstStyle/>
          <a:p>
            <a:pPr indent="0" lvl="0" marL="0" rtl="0" algn="l">
              <a:spcBef>
                <a:spcPts val="0"/>
              </a:spcBef>
              <a:spcAft>
                <a:spcPts val="0"/>
              </a:spcAft>
              <a:buNone/>
            </a:pPr>
            <a:r>
              <a:rPr b="1" lang="en"/>
              <a:t>Description of method:</a:t>
            </a:r>
            <a:endParaRPr b="1"/>
          </a:p>
          <a:p>
            <a:pPr indent="0" lvl="0" marL="0" rtl="0" algn="l">
              <a:lnSpc>
                <a:spcPct val="90000"/>
              </a:lnSpc>
              <a:spcBef>
                <a:spcPts val="1200"/>
              </a:spcBef>
              <a:spcAft>
                <a:spcPts val="0"/>
              </a:spcAft>
              <a:buClr>
                <a:schemeClr val="dk1"/>
              </a:buClr>
              <a:buSzPct val="73333"/>
              <a:buFont typeface="Arial"/>
              <a:buNone/>
            </a:pPr>
            <a:r>
              <a:rPr lang="en" sz="1500">
                <a:solidFill>
                  <a:schemeClr val="dk1"/>
                </a:solidFill>
                <a:latin typeface="Calibri"/>
                <a:ea typeface="Calibri"/>
                <a:cs typeface="Calibri"/>
                <a:sym typeface="Calibri"/>
              </a:rPr>
              <a:t>Instructor: Develop a complex problem requiring sophisticated problem-solving techniques. Divide the students into groups and assign the problem. Have teams report on what is known, what needs to be known, and how to find the absent information or knowledge.</a:t>
            </a:r>
            <a:endParaRPr sz="1500">
              <a:solidFill>
                <a:schemeClr val="dk1"/>
              </a:solidFill>
              <a:latin typeface="Calibri"/>
              <a:ea typeface="Calibri"/>
              <a:cs typeface="Calibri"/>
              <a:sym typeface="Calibri"/>
            </a:endParaRPr>
          </a:p>
          <a:p>
            <a:pPr indent="0" lvl="0" marL="0" rtl="0" algn="l">
              <a:lnSpc>
                <a:spcPct val="90000"/>
              </a:lnSpc>
              <a:spcBef>
                <a:spcPts val="1000"/>
              </a:spcBef>
              <a:spcAft>
                <a:spcPts val="0"/>
              </a:spcAft>
              <a:buClr>
                <a:schemeClr val="dk1"/>
              </a:buClr>
              <a:buSzPct val="73333"/>
              <a:buFont typeface="Arial"/>
              <a:buNone/>
            </a:pPr>
            <a:r>
              <a:rPr lang="en" sz="1500">
                <a:solidFill>
                  <a:schemeClr val="dk1"/>
                </a:solidFill>
                <a:latin typeface="Calibri"/>
                <a:ea typeface="Calibri"/>
                <a:cs typeface="Calibri"/>
                <a:sym typeface="Calibri"/>
              </a:rPr>
              <a:t>Students: Work in groups following a structured format. Using this technique, students can learn to identify, analyze, and solve problems in an organized manner by dividing problem-solving processes into manageable phases. The group must reach a consensus on a solution and explain the solution and the strategy used to resolve the issue.</a:t>
            </a:r>
            <a:endParaRPr sz="1500">
              <a:solidFill>
                <a:schemeClr val="dk1"/>
              </a:solidFill>
              <a:latin typeface="Calibri"/>
              <a:ea typeface="Calibri"/>
              <a:cs typeface="Calibri"/>
              <a:sym typeface="Calibri"/>
            </a:endParaRPr>
          </a:p>
          <a:p>
            <a:pPr indent="0" lvl="0" marL="0" rtl="0" algn="l">
              <a:lnSpc>
                <a:spcPct val="90000"/>
              </a:lnSpc>
              <a:spcBef>
                <a:spcPts val="1000"/>
              </a:spcBef>
              <a:spcAft>
                <a:spcPts val="0"/>
              </a:spcAft>
              <a:buClr>
                <a:schemeClr val="dk1"/>
              </a:buClr>
              <a:buSzPct val="73333"/>
              <a:buFont typeface="Arial"/>
              <a:buNone/>
            </a:pPr>
            <a:r>
              <a:rPr lang="en" sz="1500">
                <a:solidFill>
                  <a:schemeClr val="dk1"/>
                </a:solidFill>
                <a:latin typeface="Calibri"/>
                <a:ea typeface="Calibri"/>
                <a:cs typeface="Calibri"/>
                <a:sym typeface="Calibri"/>
              </a:rPr>
              <a:t>Strength: This technique can build problem-solving skills and trust before employing more complex methods. The groups can construct a response that identifies the components of the problem-solving procedure.</a:t>
            </a:r>
            <a:endParaRPr sz="1500">
              <a:solidFill>
                <a:schemeClr val="dk1"/>
              </a:solidFill>
              <a:latin typeface="Calibri"/>
              <a:ea typeface="Calibri"/>
              <a:cs typeface="Calibri"/>
              <a:sym typeface="Calibri"/>
            </a:endParaRPr>
          </a:p>
          <a:p>
            <a:pPr indent="0" lvl="0" marL="0" rtl="0" algn="l">
              <a:lnSpc>
                <a:spcPct val="90000"/>
              </a:lnSpc>
              <a:spcBef>
                <a:spcPts val="1000"/>
              </a:spcBef>
              <a:spcAft>
                <a:spcPts val="0"/>
              </a:spcAft>
              <a:buNone/>
            </a:pPr>
            <a:r>
              <a:rPr lang="en" sz="1500">
                <a:solidFill>
                  <a:schemeClr val="dk1"/>
                </a:solidFill>
                <a:latin typeface="Calibri"/>
                <a:ea typeface="Calibri"/>
                <a:cs typeface="Calibri"/>
                <a:sym typeface="Calibri"/>
              </a:rPr>
              <a:t>Concern: The activity has a time constraint that may challenge students with accommodation. Unprepared or underperforming students may depend on others to do the work. </a:t>
            </a:r>
            <a:endParaRPr b="1"/>
          </a:p>
          <a:p>
            <a:pPr indent="0" lvl="0" marL="0" rtl="0" algn="l">
              <a:spcBef>
                <a:spcPts val="0"/>
              </a:spcBef>
              <a:spcAft>
                <a:spcPts val="1200"/>
              </a:spcAft>
              <a:buNone/>
            </a:pPr>
            <a:r>
              <a:t/>
            </a:r>
            <a:endParaRPr/>
          </a:p>
        </p:txBody>
      </p:sp>
      <p:sp>
        <p:nvSpPr>
          <p:cNvPr id="69" name="Google Shape;69;p15"/>
          <p:cNvSpPr txBox="1"/>
          <p:nvPr>
            <p:ph idx="2" type="body"/>
          </p:nvPr>
        </p:nvSpPr>
        <p:spPr>
          <a:xfrm>
            <a:off x="3184075" y="968025"/>
            <a:ext cx="5648400" cy="3828600"/>
          </a:xfrm>
          <a:prstGeom prst="rect">
            <a:avLst/>
          </a:prstGeom>
        </p:spPr>
        <p:txBody>
          <a:bodyPr anchorCtr="0" anchor="t" bIns="91425" lIns="91425" spcFirstLastPara="1" rIns="91425" wrap="square" tIns="91425">
            <a:normAutofit fontScale="92500" lnSpcReduction="10000"/>
          </a:bodyPr>
          <a:lstStyle/>
          <a:p>
            <a:pPr indent="0" lvl="0" marL="0" rtl="0" algn="l">
              <a:spcBef>
                <a:spcPts val="0"/>
              </a:spcBef>
              <a:spcAft>
                <a:spcPts val="0"/>
              </a:spcAft>
              <a:buNone/>
            </a:pPr>
            <a:r>
              <a:rPr b="1" lang="en"/>
              <a:t>Implementation plan:</a:t>
            </a:r>
            <a:endParaRPr b="1"/>
          </a:p>
          <a:p>
            <a:pPr indent="0" lvl="0" marL="0" rtl="0" algn="l">
              <a:lnSpc>
                <a:spcPct val="90000"/>
              </a:lnSpc>
              <a:spcBef>
                <a:spcPts val="1200"/>
              </a:spcBef>
              <a:spcAft>
                <a:spcPts val="0"/>
              </a:spcAft>
              <a:buClr>
                <a:schemeClr val="dk1"/>
              </a:buClr>
              <a:buSzPct val="73333"/>
              <a:buFont typeface="Arial"/>
              <a:buNone/>
            </a:pPr>
            <a:r>
              <a:rPr lang="en" sz="1500">
                <a:solidFill>
                  <a:schemeClr val="dk1"/>
                </a:solidFill>
                <a:latin typeface="Calibri"/>
                <a:ea typeface="Calibri"/>
                <a:cs typeface="Calibri"/>
                <a:sym typeface="Calibri"/>
              </a:rPr>
              <a:t>Topic: Extension of the Grignard addition to aldehydes and ketones</a:t>
            </a:r>
            <a:endParaRPr sz="1500">
              <a:solidFill>
                <a:schemeClr val="dk1"/>
              </a:solidFill>
              <a:latin typeface="Calibri"/>
              <a:ea typeface="Calibri"/>
              <a:cs typeface="Calibri"/>
              <a:sym typeface="Calibri"/>
            </a:endParaRPr>
          </a:p>
          <a:p>
            <a:pPr indent="0" lvl="0" marL="0" rtl="0" algn="l">
              <a:lnSpc>
                <a:spcPct val="90000"/>
              </a:lnSpc>
              <a:spcBef>
                <a:spcPts val="1000"/>
              </a:spcBef>
              <a:spcAft>
                <a:spcPts val="0"/>
              </a:spcAft>
              <a:buClr>
                <a:schemeClr val="dk1"/>
              </a:buClr>
              <a:buSzPct val="73333"/>
              <a:buFont typeface="Arial"/>
              <a:buNone/>
            </a:pPr>
            <a:r>
              <a:rPr lang="en" sz="1500">
                <a:solidFill>
                  <a:schemeClr val="dk1"/>
                </a:solidFill>
                <a:latin typeface="Calibri"/>
                <a:ea typeface="Calibri"/>
                <a:cs typeface="Calibri"/>
                <a:sym typeface="Calibri"/>
              </a:rPr>
              <a:t>Learning objective: Draw the mechanism (without Mg complexation) for the reaction between a Grignard reagent and a sodium methyl carbonate. Predict the product of the reaction.</a:t>
            </a:r>
            <a:endParaRPr sz="1500">
              <a:solidFill>
                <a:schemeClr val="dk1"/>
              </a:solidFill>
              <a:latin typeface="Calibri"/>
              <a:ea typeface="Calibri"/>
              <a:cs typeface="Calibri"/>
              <a:sym typeface="Calibri"/>
            </a:endParaRPr>
          </a:p>
          <a:p>
            <a:pPr indent="0" lvl="0" marL="0" rtl="0" algn="l">
              <a:lnSpc>
                <a:spcPct val="90000"/>
              </a:lnSpc>
              <a:spcBef>
                <a:spcPts val="1000"/>
              </a:spcBef>
              <a:spcAft>
                <a:spcPts val="0"/>
              </a:spcAft>
              <a:buNone/>
            </a:pPr>
            <a:r>
              <a:rPr lang="en" sz="1500">
                <a:solidFill>
                  <a:schemeClr val="dk1"/>
                </a:solidFill>
                <a:latin typeface="Calibri"/>
                <a:ea typeface="Calibri"/>
                <a:cs typeface="Calibri"/>
                <a:sym typeface="Calibri"/>
              </a:rPr>
              <a:t>Instructions: Using the basic principles of reaction mechanisms and what we learned about the addition of Grignard to ald/ket,  determine the product formed in the following reaction. Use arrow pushing to support your answer.</a:t>
            </a:r>
            <a:endParaRPr sz="1500">
              <a:solidFill>
                <a:schemeClr val="dk1"/>
              </a:solidFill>
              <a:latin typeface="Calibri"/>
              <a:ea typeface="Calibri"/>
              <a:cs typeface="Calibri"/>
              <a:sym typeface="Calibri"/>
            </a:endParaRPr>
          </a:p>
          <a:p>
            <a:pPr indent="0" lvl="0" marL="0" rtl="0" algn="l">
              <a:lnSpc>
                <a:spcPct val="90000"/>
              </a:lnSpc>
              <a:spcBef>
                <a:spcPts val="1000"/>
              </a:spcBef>
              <a:spcAft>
                <a:spcPts val="0"/>
              </a:spcAft>
              <a:buNone/>
            </a:pPr>
            <a:r>
              <a:t/>
            </a:r>
            <a:endParaRPr sz="1500">
              <a:solidFill>
                <a:schemeClr val="dk1"/>
              </a:solidFill>
              <a:latin typeface="Calibri"/>
              <a:ea typeface="Calibri"/>
              <a:cs typeface="Calibri"/>
              <a:sym typeface="Calibri"/>
            </a:endParaRPr>
          </a:p>
          <a:p>
            <a:pPr indent="0" lvl="0" marL="0" rtl="0" algn="l">
              <a:lnSpc>
                <a:spcPct val="90000"/>
              </a:lnSpc>
              <a:spcBef>
                <a:spcPts val="1000"/>
              </a:spcBef>
              <a:spcAft>
                <a:spcPts val="0"/>
              </a:spcAft>
              <a:buClr>
                <a:schemeClr val="dk1"/>
              </a:buClr>
              <a:buSzPct val="73333"/>
              <a:buFont typeface="Arial"/>
              <a:buNone/>
            </a:pPr>
            <a:r>
              <a:t/>
            </a:r>
            <a:endParaRPr sz="1500">
              <a:solidFill>
                <a:schemeClr val="dk1"/>
              </a:solidFill>
              <a:latin typeface="Calibri"/>
              <a:ea typeface="Calibri"/>
              <a:cs typeface="Calibri"/>
              <a:sym typeface="Calibri"/>
            </a:endParaRPr>
          </a:p>
          <a:p>
            <a:pPr indent="0" lvl="0" marL="0" rtl="0" algn="l">
              <a:lnSpc>
                <a:spcPct val="90000"/>
              </a:lnSpc>
              <a:spcBef>
                <a:spcPts val="1000"/>
              </a:spcBef>
              <a:spcAft>
                <a:spcPts val="0"/>
              </a:spcAft>
              <a:buNone/>
            </a:pPr>
            <a:r>
              <a:rPr lang="en" sz="1500">
                <a:solidFill>
                  <a:schemeClr val="dk1"/>
                </a:solidFill>
                <a:latin typeface="Calibri"/>
                <a:ea typeface="Calibri"/>
                <a:cs typeface="Calibri"/>
                <a:sym typeface="Calibri"/>
              </a:rPr>
              <a:t>Expectations: Challenge that the specific reaction was not covered in class. More applied students will apply the basic principles of reaction mechanisms to figure out the problem. Use CAT 20 for this problem.</a:t>
            </a:r>
            <a:endParaRPr sz="1500">
              <a:solidFill>
                <a:schemeClr val="dk1"/>
              </a:solidFill>
              <a:latin typeface="Calibri"/>
              <a:ea typeface="Calibri"/>
              <a:cs typeface="Calibri"/>
              <a:sym typeface="Calibri"/>
            </a:endParaRPr>
          </a:p>
          <a:p>
            <a:pPr indent="0" lvl="0" marL="0" rtl="0" algn="l">
              <a:lnSpc>
                <a:spcPct val="90000"/>
              </a:lnSpc>
              <a:spcBef>
                <a:spcPts val="1000"/>
              </a:spcBef>
              <a:spcAft>
                <a:spcPts val="0"/>
              </a:spcAft>
              <a:buNone/>
            </a:pPr>
            <a:r>
              <a:rPr lang="en" sz="1500">
                <a:solidFill>
                  <a:schemeClr val="dk1"/>
                </a:solidFill>
                <a:latin typeface="Calibri"/>
                <a:ea typeface="Calibri"/>
                <a:cs typeface="Calibri"/>
                <a:sym typeface="Calibri"/>
              </a:rPr>
              <a:t>Source: DOI:10.1021/acs.orglett.9b00773 Org.Lett.2019,21,3882−3885</a:t>
            </a:r>
            <a:endParaRPr b="1"/>
          </a:p>
        </p:txBody>
      </p:sp>
      <p:pic>
        <p:nvPicPr>
          <p:cNvPr id="70" name="Google Shape;70;p15"/>
          <p:cNvPicPr preferRelativeResize="0"/>
          <p:nvPr/>
        </p:nvPicPr>
        <p:blipFill>
          <a:blip r:embed="rId3">
            <a:alphaModFix/>
          </a:blip>
          <a:stretch>
            <a:fillRect/>
          </a:stretch>
        </p:blipFill>
        <p:spPr>
          <a:xfrm>
            <a:off x="4179800" y="3074075"/>
            <a:ext cx="3663450" cy="67165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E599"/>
        </a:solidFill>
      </p:bgPr>
    </p:bg>
    <p:spTree>
      <p:nvGrpSpPr>
        <p:cNvPr id="288" name="Shape 288"/>
        <p:cNvGrpSpPr/>
        <p:nvPr/>
      </p:nvGrpSpPr>
      <p:grpSpPr>
        <a:xfrm>
          <a:off x="0" y="0"/>
          <a:ext cx="0" cy="0"/>
          <a:chOff x="0" y="0"/>
          <a:chExt cx="0" cy="0"/>
        </a:xfrm>
      </p:grpSpPr>
      <p:sp>
        <p:nvSpPr>
          <p:cNvPr id="289" name="Google Shape;289;p4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i="1" lang="en" sz="2120"/>
              <a:t>Carb Acid Der</a:t>
            </a:r>
            <a:r>
              <a:rPr i="1" lang="en" sz="2120"/>
              <a:t> - Knowledge Grid</a:t>
            </a:r>
            <a:endParaRPr i="1" sz="2120"/>
          </a:p>
        </p:txBody>
      </p:sp>
      <p:sp>
        <p:nvSpPr>
          <p:cNvPr id="290" name="Google Shape;290;p42"/>
          <p:cNvSpPr txBox="1"/>
          <p:nvPr>
            <p:ph idx="1" type="body"/>
          </p:nvPr>
        </p:nvSpPr>
        <p:spPr>
          <a:xfrm>
            <a:off x="202700" y="968025"/>
            <a:ext cx="3156300" cy="3878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t>Description of method: </a:t>
            </a:r>
            <a:endParaRPr b="1"/>
          </a:p>
          <a:p>
            <a:pPr indent="0" lvl="0" marL="0" rtl="0" algn="l">
              <a:spcBef>
                <a:spcPts val="1200"/>
              </a:spcBef>
              <a:spcAft>
                <a:spcPts val="0"/>
              </a:spcAft>
              <a:buNone/>
            </a:pPr>
            <a:r>
              <a:rPr lang="en"/>
              <a:t>Students fill in a grid with various items and subitems with the goal of connecting and integrating multiple topics from a given unit.</a:t>
            </a:r>
            <a:endParaRPr/>
          </a:p>
          <a:p>
            <a:pPr indent="0" lvl="0" marL="0" rtl="0" algn="l">
              <a:spcBef>
                <a:spcPts val="1200"/>
              </a:spcBef>
              <a:spcAft>
                <a:spcPts val="0"/>
              </a:spcAft>
              <a:buNone/>
            </a:pPr>
            <a:r>
              <a:rPr lang="en"/>
              <a:t>This method can build organizational skills and allow students to make connections between various topics in the field.    </a:t>
            </a:r>
            <a:endParaRPr/>
          </a:p>
          <a:p>
            <a:pPr indent="0" lvl="0" marL="0" rtl="0" algn="l">
              <a:spcBef>
                <a:spcPts val="1200"/>
              </a:spcBef>
              <a:spcAft>
                <a:spcPts val="1200"/>
              </a:spcAft>
              <a:buNone/>
            </a:pPr>
            <a:r>
              <a:t/>
            </a:r>
            <a:endParaRPr/>
          </a:p>
        </p:txBody>
      </p:sp>
      <p:sp>
        <p:nvSpPr>
          <p:cNvPr id="291" name="Google Shape;291;p42"/>
          <p:cNvSpPr txBox="1"/>
          <p:nvPr>
            <p:ph idx="2" type="body"/>
          </p:nvPr>
        </p:nvSpPr>
        <p:spPr>
          <a:xfrm>
            <a:off x="3358925" y="992775"/>
            <a:ext cx="5648400" cy="38286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b="1" lang="en"/>
              <a:t>Implementation plan:</a:t>
            </a:r>
            <a:endParaRPr b="1"/>
          </a:p>
          <a:p>
            <a:pPr indent="0" lvl="0" marL="0" rtl="0" algn="l">
              <a:spcBef>
                <a:spcPts val="1200"/>
              </a:spcBef>
              <a:spcAft>
                <a:spcPts val="0"/>
              </a:spcAft>
              <a:buNone/>
            </a:pPr>
            <a:r>
              <a:rPr lang="en"/>
              <a:t>Prepare grids related to topic </a:t>
            </a:r>
            <a:endParaRPr/>
          </a:p>
          <a:p>
            <a:pPr indent="0" lvl="0" marL="0" rtl="0" algn="l">
              <a:spcBef>
                <a:spcPts val="1200"/>
              </a:spcBef>
              <a:spcAft>
                <a:spcPts val="0"/>
              </a:spcAft>
              <a:buNone/>
            </a:pPr>
            <a:r>
              <a:rPr lang="en"/>
              <a:t>Show students a model grid in a different field (e.g., biology or math)</a:t>
            </a:r>
            <a:endParaRPr/>
          </a:p>
          <a:p>
            <a:pPr indent="0" lvl="0" marL="0" rtl="0" algn="l">
              <a:spcBef>
                <a:spcPts val="1200"/>
              </a:spcBef>
              <a:spcAft>
                <a:spcPts val="0"/>
              </a:spcAft>
              <a:buNone/>
            </a:pPr>
            <a:r>
              <a:rPr lang="en"/>
              <a:t>Give students a grid and provide them with the items to enter into the grid. Have them work individually then compare and contrast answers within a group. At the end of class, report out to entire class. </a:t>
            </a:r>
            <a:endParaRPr/>
          </a:p>
          <a:p>
            <a:pPr indent="0" lvl="0" marL="0" rtl="0" algn="l">
              <a:spcBef>
                <a:spcPts val="1200"/>
              </a:spcBef>
              <a:spcAft>
                <a:spcPts val="0"/>
              </a:spcAft>
              <a:buNone/>
            </a:pPr>
            <a:r>
              <a:rPr lang="en"/>
              <a:t>Give students an open-ended grid and 1-2 examples of items that could be entered into the grid. Once again, h</a:t>
            </a:r>
            <a:r>
              <a:rPr lang="en"/>
              <a:t>ave them work individually then compare and contrast answers within a group. At the end of class, report out to entire class. </a:t>
            </a:r>
            <a:r>
              <a:rPr lang="en"/>
              <a:t> </a:t>
            </a:r>
            <a:endParaRPr/>
          </a:p>
          <a:p>
            <a:pPr indent="0" lvl="0" marL="0" rtl="0" algn="l">
              <a:spcBef>
                <a:spcPts val="1200"/>
              </a:spcBef>
              <a:spcAft>
                <a:spcPts val="1200"/>
              </a:spcAft>
              <a:buNone/>
            </a:pPr>
            <a:r>
              <a:rPr lang="en"/>
              <a:t>Suggestion: Provide at beginning of chapter, then tell students we will fill it in as we go. Can be used for self-assessment. Eventually have students make their own knowledge grids! </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E599"/>
        </a:solidFill>
      </p:bgPr>
    </p:bg>
    <p:spTree>
      <p:nvGrpSpPr>
        <p:cNvPr id="295" name="Shape 295"/>
        <p:cNvGrpSpPr/>
        <p:nvPr/>
      </p:nvGrpSpPr>
      <p:grpSpPr>
        <a:xfrm>
          <a:off x="0" y="0"/>
          <a:ext cx="0" cy="0"/>
          <a:chOff x="0" y="0"/>
          <a:chExt cx="0" cy="0"/>
        </a:xfrm>
      </p:grpSpPr>
      <p:sp>
        <p:nvSpPr>
          <p:cNvPr id="296" name="Google Shape;296;p43"/>
          <p:cNvSpPr txBox="1"/>
          <p:nvPr>
            <p:ph type="title"/>
          </p:nvPr>
        </p:nvSpPr>
        <p:spPr>
          <a:xfrm>
            <a:off x="311700" y="6617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i="1" lang="en" sz="2120"/>
              <a:t>Carb Acid Der - Knowledge Grid</a:t>
            </a:r>
            <a:endParaRPr i="1" sz="2120"/>
          </a:p>
        </p:txBody>
      </p:sp>
      <p:sp>
        <p:nvSpPr>
          <p:cNvPr id="297" name="Google Shape;297;p43"/>
          <p:cNvSpPr txBox="1"/>
          <p:nvPr>
            <p:ph idx="2" type="body"/>
          </p:nvPr>
        </p:nvSpPr>
        <p:spPr>
          <a:xfrm>
            <a:off x="221700" y="470225"/>
            <a:ext cx="8922300" cy="7827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b="1" lang="en"/>
              <a:t>Example</a:t>
            </a:r>
            <a:r>
              <a:rPr b="1" lang="en"/>
              <a:t> Knowledge Grid for our topic</a:t>
            </a:r>
            <a:r>
              <a:rPr b="1" lang="en"/>
              <a:t>: In the grid below, enter ‘strongest (one box per column), moderate, or weakest (one box per column)’. </a:t>
            </a:r>
            <a:endParaRPr b="1"/>
          </a:p>
        </p:txBody>
      </p:sp>
      <p:graphicFrame>
        <p:nvGraphicFramePr>
          <p:cNvPr id="298" name="Google Shape;298;p43"/>
          <p:cNvGraphicFramePr/>
          <p:nvPr/>
        </p:nvGraphicFramePr>
        <p:xfrm>
          <a:off x="146550" y="1252925"/>
          <a:ext cx="3000000" cy="3000000"/>
        </p:xfrm>
        <a:graphic>
          <a:graphicData uri="http://schemas.openxmlformats.org/drawingml/2006/table">
            <a:tbl>
              <a:tblPr>
                <a:noFill/>
                <a:tableStyleId>{2BD004F8-F398-46BC-B3F0-4333ED51622F}</a:tableStyleId>
              </a:tblPr>
              <a:tblGrid>
                <a:gridCol w="944050"/>
                <a:gridCol w="1413675"/>
                <a:gridCol w="840350"/>
                <a:gridCol w="699150"/>
                <a:gridCol w="1719250"/>
                <a:gridCol w="874125"/>
                <a:gridCol w="1121850"/>
                <a:gridCol w="1238400"/>
              </a:tblGrid>
              <a:tr h="570025">
                <a:tc>
                  <a:txBody>
                    <a:bodyPr/>
                    <a:lstStyle/>
                    <a:p>
                      <a:pPr indent="0" lvl="0" marL="0" rtl="0" algn="l">
                        <a:spcBef>
                          <a:spcPts val="0"/>
                        </a:spcBef>
                        <a:spcAft>
                          <a:spcPts val="0"/>
                        </a:spcAft>
                        <a:buNone/>
                      </a:pPr>
                      <a:r>
                        <a:t/>
                      </a:r>
                      <a:endParaRPr sz="1100"/>
                    </a:p>
                  </a:txBody>
                  <a:tcPr marT="91425" marB="91425" marR="91425" marL="91425"/>
                </a:tc>
                <a:tc>
                  <a:txBody>
                    <a:bodyPr/>
                    <a:lstStyle/>
                    <a:p>
                      <a:pPr indent="0" lvl="0" marL="0" rtl="0" algn="l">
                        <a:spcBef>
                          <a:spcPts val="0"/>
                        </a:spcBef>
                        <a:spcAft>
                          <a:spcPts val="0"/>
                        </a:spcAft>
                        <a:buNone/>
                      </a:pPr>
                      <a:r>
                        <a:rPr lang="en" sz="1100"/>
                        <a:t>Resonance stabilization of LG</a:t>
                      </a:r>
                      <a:endParaRPr sz="1100"/>
                    </a:p>
                  </a:txBody>
                  <a:tcPr marT="91425" marB="91425" marR="91425" marL="91425"/>
                </a:tc>
                <a:tc>
                  <a:txBody>
                    <a:bodyPr/>
                    <a:lstStyle/>
                    <a:p>
                      <a:pPr indent="0" lvl="0" marL="0" rtl="0" algn="l">
                        <a:spcBef>
                          <a:spcPts val="0"/>
                        </a:spcBef>
                        <a:spcAft>
                          <a:spcPts val="0"/>
                        </a:spcAft>
                        <a:buNone/>
                      </a:pPr>
                      <a:r>
                        <a:rPr lang="en" sz="1100"/>
                        <a:t>Basicity of LG</a:t>
                      </a:r>
                      <a:endParaRPr sz="1100"/>
                    </a:p>
                  </a:txBody>
                  <a:tcPr marT="91425" marB="91425" marR="91425" marL="91425"/>
                </a:tc>
                <a:tc>
                  <a:txBody>
                    <a:bodyPr/>
                    <a:lstStyle/>
                    <a:p>
                      <a:pPr indent="0" lvl="0" marL="0" rtl="0" algn="l">
                        <a:spcBef>
                          <a:spcPts val="0"/>
                        </a:spcBef>
                        <a:spcAft>
                          <a:spcPts val="0"/>
                        </a:spcAft>
                        <a:buNone/>
                      </a:pPr>
                      <a:r>
                        <a:rPr lang="en" sz="1100">
                          <a:solidFill>
                            <a:schemeClr val="dk1"/>
                          </a:solidFill>
                        </a:rPr>
                        <a:t>Nature of LG</a:t>
                      </a:r>
                      <a:endParaRPr sz="1100"/>
                    </a:p>
                  </a:txBody>
                  <a:tcPr marT="91425" marB="91425" marR="91425" marL="91425"/>
                </a:tc>
                <a:tc>
                  <a:txBody>
                    <a:bodyPr/>
                    <a:lstStyle/>
                    <a:p>
                      <a:pPr indent="0" lvl="0" marL="0" rtl="0" algn="l">
                        <a:spcBef>
                          <a:spcPts val="0"/>
                        </a:spcBef>
                        <a:spcAft>
                          <a:spcPts val="0"/>
                        </a:spcAft>
                        <a:buNone/>
                      </a:pPr>
                      <a:r>
                        <a:rPr lang="en" sz="1100"/>
                        <a:t>Resonance stabilization of acid deriv</a:t>
                      </a:r>
                      <a:endParaRPr sz="1100"/>
                    </a:p>
                  </a:txBody>
                  <a:tcPr marT="91425" marB="91425" marR="91425" marL="91425"/>
                </a:tc>
                <a:tc>
                  <a:txBody>
                    <a:bodyPr/>
                    <a:lstStyle/>
                    <a:p>
                      <a:pPr indent="0" lvl="0" marL="0" rtl="0" algn="l">
                        <a:spcBef>
                          <a:spcPts val="0"/>
                        </a:spcBef>
                        <a:spcAft>
                          <a:spcPts val="0"/>
                        </a:spcAft>
                        <a:buNone/>
                      </a:pPr>
                      <a:r>
                        <a:rPr lang="en" sz="1100"/>
                        <a:t>Relative reactivity</a:t>
                      </a:r>
                      <a:endParaRPr sz="1100"/>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 sz="1100">
                          <a:solidFill>
                            <a:schemeClr val="dk1"/>
                          </a:solidFill>
                        </a:rPr>
                        <a:t>Electrophilicity of C=O </a:t>
                      </a:r>
                      <a:endParaRPr sz="1100"/>
                    </a:p>
                  </a:txBody>
                  <a:tcPr marT="91425" marB="91425" marR="91425" marL="91425"/>
                </a:tc>
                <a:tc>
                  <a:txBody>
                    <a:bodyPr/>
                    <a:lstStyle/>
                    <a:p>
                      <a:pPr indent="0" lvl="0" marL="0" rtl="0" algn="l">
                        <a:spcBef>
                          <a:spcPts val="0"/>
                        </a:spcBef>
                        <a:spcAft>
                          <a:spcPts val="0"/>
                        </a:spcAft>
                        <a:buNone/>
                      </a:pPr>
                      <a:r>
                        <a:rPr lang="en" sz="1100"/>
                        <a:t>IR wavenumber for C=O</a:t>
                      </a:r>
                      <a:endParaRPr sz="1100"/>
                    </a:p>
                  </a:txBody>
                  <a:tcPr marT="91425" marB="91425" marR="91425" marL="91425"/>
                </a:tc>
              </a:tr>
              <a:tr h="354700">
                <a:tc>
                  <a:txBody>
                    <a:bodyPr/>
                    <a:lstStyle/>
                    <a:p>
                      <a:pPr indent="0" lvl="0" marL="0" rtl="0" algn="l">
                        <a:spcBef>
                          <a:spcPts val="0"/>
                        </a:spcBef>
                        <a:spcAft>
                          <a:spcPts val="0"/>
                        </a:spcAft>
                        <a:buNone/>
                      </a:pPr>
                      <a:r>
                        <a:rPr lang="en" sz="1100"/>
                        <a:t>Amides</a:t>
                      </a:r>
                      <a:endParaRPr sz="1100"/>
                    </a:p>
                  </a:txBody>
                  <a:tcPr marT="91425" marB="91425" marR="91425" marL="91425"/>
                </a:tc>
                <a:tc>
                  <a:txBody>
                    <a:bodyPr/>
                    <a:lstStyle/>
                    <a:p>
                      <a:pPr indent="0" lvl="0" marL="0" rtl="0" algn="l">
                        <a:spcBef>
                          <a:spcPts val="0"/>
                        </a:spcBef>
                        <a:spcAft>
                          <a:spcPts val="0"/>
                        </a:spcAft>
                        <a:buNone/>
                      </a:pPr>
                      <a:r>
                        <a:t/>
                      </a:r>
                      <a:endParaRPr sz="1100"/>
                    </a:p>
                  </a:txBody>
                  <a:tcPr marT="91425" marB="91425" marR="91425" marL="91425"/>
                </a:tc>
                <a:tc>
                  <a:txBody>
                    <a:bodyPr/>
                    <a:lstStyle/>
                    <a:p>
                      <a:pPr indent="0" lvl="0" marL="0" rtl="0" algn="l">
                        <a:spcBef>
                          <a:spcPts val="0"/>
                        </a:spcBef>
                        <a:spcAft>
                          <a:spcPts val="0"/>
                        </a:spcAft>
                        <a:buNone/>
                      </a:pPr>
                      <a:r>
                        <a:t/>
                      </a:r>
                      <a:endParaRPr sz="1100"/>
                    </a:p>
                  </a:txBody>
                  <a:tcPr marT="91425" marB="91425" marR="91425" marL="91425"/>
                </a:tc>
                <a:tc>
                  <a:txBody>
                    <a:bodyPr/>
                    <a:lstStyle/>
                    <a:p>
                      <a:pPr indent="0" lvl="0" marL="0" rtl="0" algn="l">
                        <a:spcBef>
                          <a:spcPts val="0"/>
                        </a:spcBef>
                        <a:spcAft>
                          <a:spcPts val="0"/>
                        </a:spcAft>
                        <a:buNone/>
                      </a:pPr>
                      <a:r>
                        <a:t/>
                      </a:r>
                      <a:endParaRPr sz="1100"/>
                    </a:p>
                  </a:txBody>
                  <a:tcPr marT="91425" marB="91425" marR="91425" marL="91425"/>
                </a:tc>
                <a:tc>
                  <a:txBody>
                    <a:bodyPr/>
                    <a:lstStyle/>
                    <a:p>
                      <a:pPr indent="0" lvl="0" marL="0" rtl="0" algn="l">
                        <a:spcBef>
                          <a:spcPts val="0"/>
                        </a:spcBef>
                        <a:spcAft>
                          <a:spcPts val="0"/>
                        </a:spcAft>
                        <a:buNone/>
                      </a:pPr>
                      <a:r>
                        <a:t/>
                      </a:r>
                      <a:endParaRPr sz="1100"/>
                    </a:p>
                  </a:txBody>
                  <a:tcPr marT="91425" marB="91425" marR="91425" marL="91425"/>
                </a:tc>
                <a:tc>
                  <a:txBody>
                    <a:bodyPr/>
                    <a:lstStyle/>
                    <a:p>
                      <a:pPr indent="0" lvl="0" marL="0" rtl="0" algn="l">
                        <a:spcBef>
                          <a:spcPts val="0"/>
                        </a:spcBef>
                        <a:spcAft>
                          <a:spcPts val="0"/>
                        </a:spcAft>
                        <a:buNone/>
                      </a:pPr>
                      <a:r>
                        <a:t/>
                      </a:r>
                      <a:endParaRPr sz="1100"/>
                    </a:p>
                  </a:txBody>
                  <a:tcPr marT="91425" marB="91425" marR="91425" marL="91425"/>
                </a:tc>
                <a:tc>
                  <a:txBody>
                    <a:bodyPr/>
                    <a:lstStyle/>
                    <a:p>
                      <a:pPr indent="0" lvl="0" marL="0" rtl="0" algn="l">
                        <a:spcBef>
                          <a:spcPts val="0"/>
                        </a:spcBef>
                        <a:spcAft>
                          <a:spcPts val="0"/>
                        </a:spcAft>
                        <a:buNone/>
                      </a:pPr>
                      <a:r>
                        <a:t/>
                      </a:r>
                      <a:endParaRPr sz="1100"/>
                    </a:p>
                  </a:txBody>
                  <a:tcPr marT="91425" marB="91425" marR="91425" marL="91425"/>
                </a:tc>
                <a:tc>
                  <a:txBody>
                    <a:bodyPr/>
                    <a:lstStyle/>
                    <a:p>
                      <a:pPr indent="0" lvl="0" marL="0" rtl="0" algn="l">
                        <a:spcBef>
                          <a:spcPts val="0"/>
                        </a:spcBef>
                        <a:spcAft>
                          <a:spcPts val="0"/>
                        </a:spcAft>
                        <a:buNone/>
                      </a:pPr>
                      <a:r>
                        <a:t/>
                      </a:r>
                      <a:endParaRPr sz="1100"/>
                    </a:p>
                  </a:txBody>
                  <a:tcPr marT="91425" marB="91425" marR="91425" marL="91425"/>
                </a:tc>
              </a:tr>
              <a:tr h="545700">
                <a:tc>
                  <a:txBody>
                    <a:bodyPr/>
                    <a:lstStyle/>
                    <a:p>
                      <a:pPr indent="0" lvl="0" marL="0" rtl="0" algn="l">
                        <a:spcBef>
                          <a:spcPts val="0"/>
                        </a:spcBef>
                        <a:spcAft>
                          <a:spcPts val="0"/>
                        </a:spcAft>
                        <a:buNone/>
                      </a:pPr>
                      <a:r>
                        <a:rPr lang="en" sz="1100"/>
                        <a:t>Carboxylic acids</a:t>
                      </a:r>
                      <a:endParaRPr sz="1100"/>
                    </a:p>
                  </a:txBody>
                  <a:tcPr marT="91425" marB="91425" marR="91425" marL="91425"/>
                </a:tc>
                <a:tc>
                  <a:txBody>
                    <a:bodyPr/>
                    <a:lstStyle/>
                    <a:p>
                      <a:pPr indent="0" lvl="0" marL="0" rtl="0" algn="l">
                        <a:spcBef>
                          <a:spcPts val="0"/>
                        </a:spcBef>
                        <a:spcAft>
                          <a:spcPts val="0"/>
                        </a:spcAft>
                        <a:buNone/>
                      </a:pPr>
                      <a:r>
                        <a:t/>
                      </a:r>
                      <a:endParaRPr sz="1100"/>
                    </a:p>
                  </a:txBody>
                  <a:tcPr marT="91425" marB="91425" marR="91425" marL="91425"/>
                </a:tc>
                <a:tc>
                  <a:txBody>
                    <a:bodyPr/>
                    <a:lstStyle/>
                    <a:p>
                      <a:pPr indent="0" lvl="0" marL="0" rtl="0" algn="l">
                        <a:spcBef>
                          <a:spcPts val="0"/>
                        </a:spcBef>
                        <a:spcAft>
                          <a:spcPts val="0"/>
                        </a:spcAft>
                        <a:buNone/>
                      </a:pPr>
                      <a:r>
                        <a:t/>
                      </a:r>
                      <a:endParaRPr sz="1100"/>
                    </a:p>
                  </a:txBody>
                  <a:tcPr marT="91425" marB="91425" marR="91425" marL="91425"/>
                </a:tc>
                <a:tc>
                  <a:txBody>
                    <a:bodyPr/>
                    <a:lstStyle/>
                    <a:p>
                      <a:pPr indent="0" lvl="0" marL="0" rtl="0" algn="l">
                        <a:spcBef>
                          <a:spcPts val="0"/>
                        </a:spcBef>
                        <a:spcAft>
                          <a:spcPts val="0"/>
                        </a:spcAft>
                        <a:buNone/>
                      </a:pPr>
                      <a:r>
                        <a:t/>
                      </a:r>
                      <a:endParaRPr sz="1100"/>
                    </a:p>
                  </a:txBody>
                  <a:tcPr marT="91425" marB="91425" marR="91425" marL="91425"/>
                </a:tc>
                <a:tc>
                  <a:txBody>
                    <a:bodyPr/>
                    <a:lstStyle/>
                    <a:p>
                      <a:pPr indent="0" lvl="0" marL="0" rtl="0" algn="l">
                        <a:spcBef>
                          <a:spcPts val="0"/>
                        </a:spcBef>
                        <a:spcAft>
                          <a:spcPts val="0"/>
                        </a:spcAft>
                        <a:buNone/>
                      </a:pPr>
                      <a:r>
                        <a:t/>
                      </a:r>
                      <a:endParaRPr sz="1100"/>
                    </a:p>
                  </a:txBody>
                  <a:tcPr marT="91425" marB="91425" marR="91425" marL="91425"/>
                </a:tc>
                <a:tc>
                  <a:txBody>
                    <a:bodyPr/>
                    <a:lstStyle/>
                    <a:p>
                      <a:pPr indent="0" lvl="0" marL="0" rtl="0" algn="l">
                        <a:spcBef>
                          <a:spcPts val="0"/>
                        </a:spcBef>
                        <a:spcAft>
                          <a:spcPts val="0"/>
                        </a:spcAft>
                        <a:buNone/>
                      </a:pPr>
                      <a:r>
                        <a:t/>
                      </a:r>
                      <a:endParaRPr sz="1100"/>
                    </a:p>
                  </a:txBody>
                  <a:tcPr marT="91425" marB="91425" marR="91425" marL="91425"/>
                </a:tc>
                <a:tc>
                  <a:txBody>
                    <a:bodyPr/>
                    <a:lstStyle/>
                    <a:p>
                      <a:pPr indent="0" lvl="0" marL="0" rtl="0" algn="l">
                        <a:spcBef>
                          <a:spcPts val="0"/>
                        </a:spcBef>
                        <a:spcAft>
                          <a:spcPts val="0"/>
                        </a:spcAft>
                        <a:buNone/>
                      </a:pPr>
                      <a:r>
                        <a:t/>
                      </a:r>
                      <a:endParaRPr sz="1100"/>
                    </a:p>
                  </a:txBody>
                  <a:tcPr marT="91425" marB="91425" marR="91425" marL="91425"/>
                </a:tc>
                <a:tc>
                  <a:txBody>
                    <a:bodyPr/>
                    <a:lstStyle/>
                    <a:p>
                      <a:pPr indent="0" lvl="0" marL="0" rtl="0" algn="l">
                        <a:spcBef>
                          <a:spcPts val="0"/>
                        </a:spcBef>
                        <a:spcAft>
                          <a:spcPts val="0"/>
                        </a:spcAft>
                        <a:buNone/>
                      </a:pPr>
                      <a:r>
                        <a:t/>
                      </a:r>
                      <a:endParaRPr sz="1100"/>
                    </a:p>
                  </a:txBody>
                  <a:tcPr marT="91425" marB="91425" marR="91425" marL="91425"/>
                </a:tc>
              </a:tr>
              <a:tr h="545700">
                <a:tc>
                  <a:txBody>
                    <a:bodyPr/>
                    <a:lstStyle/>
                    <a:p>
                      <a:pPr indent="0" lvl="0" marL="0" rtl="0" algn="l">
                        <a:spcBef>
                          <a:spcPts val="0"/>
                        </a:spcBef>
                        <a:spcAft>
                          <a:spcPts val="0"/>
                        </a:spcAft>
                        <a:buNone/>
                      </a:pPr>
                      <a:r>
                        <a:rPr lang="en" sz="1100"/>
                        <a:t>Acid chlorides</a:t>
                      </a:r>
                      <a:endParaRPr sz="1100"/>
                    </a:p>
                  </a:txBody>
                  <a:tcPr marT="91425" marB="91425" marR="91425" marL="91425"/>
                </a:tc>
                <a:tc>
                  <a:txBody>
                    <a:bodyPr/>
                    <a:lstStyle/>
                    <a:p>
                      <a:pPr indent="0" lvl="0" marL="0" rtl="0" algn="l">
                        <a:spcBef>
                          <a:spcPts val="0"/>
                        </a:spcBef>
                        <a:spcAft>
                          <a:spcPts val="0"/>
                        </a:spcAft>
                        <a:buNone/>
                      </a:pPr>
                      <a:r>
                        <a:t/>
                      </a:r>
                      <a:endParaRPr sz="1100"/>
                    </a:p>
                  </a:txBody>
                  <a:tcPr marT="91425" marB="91425" marR="91425" marL="91425"/>
                </a:tc>
                <a:tc>
                  <a:txBody>
                    <a:bodyPr/>
                    <a:lstStyle/>
                    <a:p>
                      <a:pPr indent="0" lvl="0" marL="0" rtl="0" algn="l">
                        <a:spcBef>
                          <a:spcPts val="0"/>
                        </a:spcBef>
                        <a:spcAft>
                          <a:spcPts val="0"/>
                        </a:spcAft>
                        <a:buNone/>
                      </a:pPr>
                      <a:r>
                        <a:t/>
                      </a:r>
                      <a:endParaRPr sz="1100"/>
                    </a:p>
                  </a:txBody>
                  <a:tcPr marT="91425" marB="91425" marR="91425" marL="91425"/>
                </a:tc>
                <a:tc>
                  <a:txBody>
                    <a:bodyPr/>
                    <a:lstStyle/>
                    <a:p>
                      <a:pPr indent="0" lvl="0" marL="0" rtl="0" algn="l">
                        <a:spcBef>
                          <a:spcPts val="0"/>
                        </a:spcBef>
                        <a:spcAft>
                          <a:spcPts val="0"/>
                        </a:spcAft>
                        <a:buNone/>
                      </a:pPr>
                      <a:r>
                        <a:t/>
                      </a:r>
                      <a:endParaRPr sz="1100"/>
                    </a:p>
                  </a:txBody>
                  <a:tcPr marT="91425" marB="91425" marR="91425" marL="91425"/>
                </a:tc>
                <a:tc>
                  <a:txBody>
                    <a:bodyPr/>
                    <a:lstStyle/>
                    <a:p>
                      <a:pPr indent="0" lvl="0" marL="0" rtl="0" algn="l">
                        <a:spcBef>
                          <a:spcPts val="0"/>
                        </a:spcBef>
                        <a:spcAft>
                          <a:spcPts val="0"/>
                        </a:spcAft>
                        <a:buNone/>
                      </a:pPr>
                      <a:r>
                        <a:t/>
                      </a:r>
                      <a:endParaRPr sz="1100"/>
                    </a:p>
                  </a:txBody>
                  <a:tcPr marT="91425" marB="91425" marR="91425" marL="91425"/>
                </a:tc>
                <a:tc>
                  <a:txBody>
                    <a:bodyPr/>
                    <a:lstStyle/>
                    <a:p>
                      <a:pPr indent="0" lvl="0" marL="0" rtl="0" algn="l">
                        <a:spcBef>
                          <a:spcPts val="0"/>
                        </a:spcBef>
                        <a:spcAft>
                          <a:spcPts val="0"/>
                        </a:spcAft>
                        <a:buNone/>
                      </a:pPr>
                      <a:r>
                        <a:t/>
                      </a:r>
                      <a:endParaRPr sz="1100"/>
                    </a:p>
                  </a:txBody>
                  <a:tcPr marT="91425" marB="91425" marR="91425" marL="91425"/>
                </a:tc>
                <a:tc>
                  <a:txBody>
                    <a:bodyPr/>
                    <a:lstStyle/>
                    <a:p>
                      <a:pPr indent="0" lvl="0" marL="0" rtl="0" algn="l">
                        <a:spcBef>
                          <a:spcPts val="0"/>
                        </a:spcBef>
                        <a:spcAft>
                          <a:spcPts val="0"/>
                        </a:spcAft>
                        <a:buNone/>
                      </a:pPr>
                      <a:r>
                        <a:t/>
                      </a:r>
                      <a:endParaRPr sz="1100"/>
                    </a:p>
                  </a:txBody>
                  <a:tcPr marT="91425" marB="91425" marR="91425" marL="91425"/>
                </a:tc>
                <a:tc>
                  <a:txBody>
                    <a:bodyPr/>
                    <a:lstStyle/>
                    <a:p>
                      <a:pPr indent="0" lvl="0" marL="0" rtl="0" algn="l">
                        <a:spcBef>
                          <a:spcPts val="0"/>
                        </a:spcBef>
                        <a:spcAft>
                          <a:spcPts val="0"/>
                        </a:spcAft>
                        <a:buNone/>
                      </a:pPr>
                      <a:r>
                        <a:t/>
                      </a:r>
                      <a:endParaRPr sz="1100"/>
                    </a:p>
                  </a:txBody>
                  <a:tcPr marT="91425" marB="91425" marR="91425" marL="91425"/>
                </a:tc>
              </a:tr>
              <a:tr h="561850">
                <a:tc>
                  <a:txBody>
                    <a:bodyPr/>
                    <a:lstStyle/>
                    <a:p>
                      <a:pPr indent="0" lvl="0" marL="0" rtl="0" algn="l">
                        <a:spcBef>
                          <a:spcPts val="0"/>
                        </a:spcBef>
                        <a:spcAft>
                          <a:spcPts val="0"/>
                        </a:spcAft>
                        <a:buNone/>
                      </a:pPr>
                      <a:r>
                        <a:rPr lang="en" sz="1100"/>
                        <a:t>Acid anhydrides</a:t>
                      </a:r>
                      <a:endParaRPr sz="1100"/>
                    </a:p>
                  </a:txBody>
                  <a:tcPr marT="91425" marB="91425" marR="91425" marL="91425"/>
                </a:tc>
                <a:tc>
                  <a:txBody>
                    <a:bodyPr/>
                    <a:lstStyle/>
                    <a:p>
                      <a:pPr indent="0" lvl="0" marL="0" rtl="0" algn="l">
                        <a:spcBef>
                          <a:spcPts val="0"/>
                        </a:spcBef>
                        <a:spcAft>
                          <a:spcPts val="0"/>
                        </a:spcAft>
                        <a:buNone/>
                      </a:pPr>
                      <a:r>
                        <a:t/>
                      </a:r>
                      <a:endParaRPr sz="1100"/>
                    </a:p>
                  </a:txBody>
                  <a:tcPr marT="91425" marB="91425" marR="91425" marL="91425"/>
                </a:tc>
                <a:tc>
                  <a:txBody>
                    <a:bodyPr/>
                    <a:lstStyle/>
                    <a:p>
                      <a:pPr indent="0" lvl="0" marL="0" rtl="0" algn="l">
                        <a:spcBef>
                          <a:spcPts val="0"/>
                        </a:spcBef>
                        <a:spcAft>
                          <a:spcPts val="0"/>
                        </a:spcAft>
                        <a:buNone/>
                      </a:pPr>
                      <a:r>
                        <a:t/>
                      </a:r>
                      <a:endParaRPr sz="1100"/>
                    </a:p>
                  </a:txBody>
                  <a:tcPr marT="91425" marB="91425" marR="91425" marL="91425"/>
                </a:tc>
                <a:tc>
                  <a:txBody>
                    <a:bodyPr/>
                    <a:lstStyle/>
                    <a:p>
                      <a:pPr indent="0" lvl="0" marL="0" rtl="0" algn="l">
                        <a:spcBef>
                          <a:spcPts val="0"/>
                        </a:spcBef>
                        <a:spcAft>
                          <a:spcPts val="0"/>
                        </a:spcAft>
                        <a:buNone/>
                      </a:pPr>
                      <a:r>
                        <a:t/>
                      </a:r>
                      <a:endParaRPr sz="1100"/>
                    </a:p>
                  </a:txBody>
                  <a:tcPr marT="91425" marB="91425" marR="91425" marL="91425"/>
                </a:tc>
                <a:tc>
                  <a:txBody>
                    <a:bodyPr/>
                    <a:lstStyle/>
                    <a:p>
                      <a:pPr indent="0" lvl="0" marL="0" rtl="0" algn="l">
                        <a:spcBef>
                          <a:spcPts val="0"/>
                        </a:spcBef>
                        <a:spcAft>
                          <a:spcPts val="0"/>
                        </a:spcAft>
                        <a:buNone/>
                      </a:pPr>
                      <a:r>
                        <a:t/>
                      </a:r>
                      <a:endParaRPr sz="1100"/>
                    </a:p>
                  </a:txBody>
                  <a:tcPr marT="91425" marB="91425" marR="91425" marL="91425"/>
                </a:tc>
                <a:tc>
                  <a:txBody>
                    <a:bodyPr/>
                    <a:lstStyle/>
                    <a:p>
                      <a:pPr indent="0" lvl="0" marL="0" rtl="0" algn="l">
                        <a:spcBef>
                          <a:spcPts val="0"/>
                        </a:spcBef>
                        <a:spcAft>
                          <a:spcPts val="0"/>
                        </a:spcAft>
                        <a:buNone/>
                      </a:pPr>
                      <a:r>
                        <a:t/>
                      </a:r>
                      <a:endParaRPr sz="1100"/>
                    </a:p>
                  </a:txBody>
                  <a:tcPr marT="91425" marB="91425" marR="91425" marL="91425"/>
                </a:tc>
                <a:tc>
                  <a:txBody>
                    <a:bodyPr/>
                    <a:lstStyle/>
                    <a:p>
                      <a:pPr indent="0" lvl="0" marL="0" rtl="0" algn="l">
                        <a:spcBef>
                          <a:spcPts val="0"/>
                        </a:spcBef>
                        <a:spcAft>
                          <a:spcPts val="0"/>
                        </a:spcAft>
                        <a:buNone/>
                      </a:pPr>
                      <a:r>
                        <a:t/>
                      </a:r>
                      <a:endParaRPr sz="1100"/>
                    </a:p>
                  </a:txBody>
                  <a:tcPr marT="91425" marB="91425" marR="91425" marL="91425"/>
                </a:tc>
                <a:tc>
                  <a:txBody>
                    <a:bodyPr/>
                    <a:lstStyle/>
                    <a:p>
                      <a:pPr indent="0" lvl="0" marL="0" rtl="0" algn="l">
                        <a:spcBef>
                          <a:spcPts val="0"/>
                        </a:spcBef>
                        <a:spcAft>
                          <a:spcPts val="0"/>
                        </a:spcAft>
                        <a:buNone/>
                      </a:pPr>
                      <a:r>
                        <a:t/>
                      </a:r>
                      <a:endParaRPr sz="1100"/>
                    </a:p>
                  </a:txBody>
                  <a:tcPr marT="91425" marB="91425" marR="91425" marL="91425"/>
                </a:tc>
              </a:tr>
              <a:tr h="354700">
                <a:tc>
                  <a:txBody>
                    <a:bodyPr/>
                    <a:lstStyle/>
                    <a:p>
                      <a:pPr indent="0" lvl="0" marL="0" rtl="0" algn="l">
                        <a:spcBef>
                          <a:spcPts val="0"/>
                        </a:spcBef>
                        <a:spcAft>
                          <a:spcPts val="0"/>
                        </a:spcAft>
                        <a:buNone/>
                      </a:pPr>
                      <a:r>
                        <a:rPr lang="en" sz="1100"/>
                        <a:t>Esters</a:t>
                      </a:r>
                      <a:endParaRPr sz="1100"/>
                    </a:p>
                  </a:txBody>
                  <a:tcPr marT="91425" marB="91425" marR="91425" marL="91425"/>
                </a:tc>
                <a:tc>
                  <a:txBody>
                    <a:bodyPr/>
                    <a:lstStyle/>
                    <a:p>
                      <a:pPr indent="0" lvl="0" marL="0" rtl="0" algn="l">
                        <a:spcBef>
                          <a:spcPts val="0"/>
                        </a:spcBef>
                        <a:spcAft>
                          <a:spcPts val="0"/>
                        </a:spcAft>
                        <a:buNone/>
                      </a:pPr>
                      <a:r>
                        <a:t/>
                      </a:r>
                      <a:endParaRPr sz="1100"/>
                    </a:p>
                  </a:txBody>
                  <a:tcPr marT="91425" marB="91425" marR="91425" marL="91425"/>
                </a:tc>
                <a:tc>
                  <a:txBody>
                    <a:bodyPr/>
                    <a:lstStyle/>
                    <a:p>
                      <a:pPr indent="0" lvl="0" marL="0" rtl="0" algn="l">
                        <a:spcBef>
                          <a:spcPts val="0"/>
                        </a:spcBef>
                        <a:spcAft>
                          <a:spcPts val="0"/>
                        </a:spcAft>
                        <a:buNone/>
                      </a:pPr>
                      <a:r>
                        <a:t/>
                      </a:r>
                      <a:endParaRPr sz="1100"/>
                    </a:p>
                  </a:txBody>
                  <a:tcPr marT="91425" marB="91425" marR="91425" marL="91425"/>
                </a:tc>
                <a:tc>
                  <a:txBody>
                    <a:bodyPr/>
                    <a:lstStyle/>
                    <a:p>
                      <a:pPr indent="0" lvl="0" marL="0" rtl="0" algn="l">
                        <a:spcBef>
                          <a:spcPts val="0"/>
                        </a:spcBef>
                        <a:spcAft>
                          <a:spcPts val="0"/>
                        </a:spcAft>
                        <a:buNone/>
                      </a:pPr>
                      <a:r>
                        <a:t/>
                      </a:r>
                      <a:endParaRPr sz="1100"/>
                    </a:p>
                  </a:txBody>
                  <a:tcPr marT="91425" marB="91425" marR="91425" marL="91425"/>
                </a:tc>
                <a:tc>
                  <a:txBody>
                    <a:bodyPr/>
                    <a:lstStyle/>
                    <a:p>
                      <a:pPr indent="0" lvl="0" marL="0" rtl="0" algn="l">
                        <a:spcBef>
                          <a:spcPts val="0"/>
                        </a:spcBef>
                        <a:spcAft>
                          <a:spcPts val="0"/>
                        </a:spcAft>
                        <a:buNone/>
                      </a:pPr>
                      <a:r>
                        <a:t/>
                      </a:r>
                      <a:endParaRPr sz="1100"/>
                    </a:p>
                  </a:txBody>
                  <a:tcPr marT="91425" marB="91425" marR="91425" marL="91425"/>
                </a:tc>
                <a:tc>
                  <a:txBody>
                    <a:bodyPr/>
                    <a:lstStyle/>
                    <a:p>
                      <a:pPr indent="0" lvl="0" marL="0" rtl="0" algn="l">
                        <a:spcBef>
                          <a:spcPts val="0"/>
                        </a:spcBef>
                        <a:spcAft>
                          <a:spcPts val="0"/>
                        </a:spcAft>
                        <a:buNone/>
                      </a:pPr>
                      <a:r>
                        <a:t/>
                      </a:r>
                      <a:endParaRPr sz="1100"/>
                    </a:p>
                  </a:txBody>
                  <a:tcPr marT="91425" marB="91425" marR="91425" marL="91425"/>
                </a:tc>
                <a:tc>
                  <a:txBody>
                    <a:bodyPr/>
                    <a:lstStyle/>
                    <a:p>
                      <a:pPr indent="0" lvl="0" marL="0" rtl="0" algn="l">
                        <a:spcBef>
                          <a:spcPts val="0"/>
                        </a:spcBef>
                        <a:spcAft>
                          <a:spcPts val="0"/>
                        </a:spcAft>
                        <a:buNone/>
                      </a:pPr>
                      <a:r>
                        <a:t/>
                      </a:r>
                      <a:endParaRPr sz="1100"/>
                    </a:p>
                  </a:txBody>
                  <a:tcPr marT="91425" marB="91425" marR="91425" marL="91425"/>
                </a:tc>
                <a:tc>
                  <a:txBody>
                    <a:bodyPr/>
                    <a:lstStyle/>
                    <a:p>
                      <a:pPr indent="0" lvl="0" marL="0" rtl="0" algn="l">
                        <a:spcBef>
                          <a:spcPts val="0"/>
                        </a:spcBef>
                        <a:spcAft>
                          <a:spcPts val="0"/>
                        </a:spcAft>
                        <a:buNone/>
                      </a:pPr>
                      <a:r>
                        <a:t/>
                      </a:r>
                      <a:endParaRPr sz="1100"/>
                    </a:p>
                  </a:txBody>
                  <a:tcPr marT="91425" marB="91425" marR="91425" marL="91425"/>
                </a:tc>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A958C"/>
        </a:solidFill>
      </p:bgPr>
    </p:bg>
    <p:spTree>
      <p:nvGrpSpPr>
        <p:cNvPr id="302" name="Shape 302"/>
        <p:cNvGrpSpPr/>
        <p:nvPr/>
      </p:nvGrpSpPr>
      <p:grpSpPr>
        <a:xfrm>
          <a:off x="0" y="0"/>
          <a:ext cx="0" cy="0"/>
          <a:chOff x="0" y="0"/>
          <a:chExt cx="0" cy="0"/>
        </a:xfrm>
      </p:grpSpPr>
      <p:sp>
        <p:nvSpPr>
          <p:cNvPr id="303" name="Google Shape;303;p44"/>
          <p:cNvSpPr txBox="1"/>
          <p:nvPr>
            <p:ph type="title"/>
          </p:nvPr>
        </p:nvSpPr>
        <p:spPr>
          <a:xfrm>
            <a:off x="311700" y="1402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i="1" lang="en" sz="2120"/>
              <a:t>Spectroscopy</a:t>
            </a:r>
            <a:r>
              <a:rPr i="1" lang="en" sz="2120"/>
              <a:t> - Structured Problem Solving</a:t>
            </a:r>
            <a:endParaRPr i="1" sz="2120"/>
          </a:p>
        </p:txBody>
      </p:sp>
      <p:sp>
        <p:nvSpPr>
          <p:cNvPr id="304" name="Google Shape;304;p44"/>
          <p:cNvSpPr txBox="1"/>
          <p:nvPr>
            <p:ph idx="1" type="body"/>
          </p:nvPr>
        </p:nvSpPr>
        <p:spPr>
          <a:xfrm>
            <a:off x="202700" y="712925"/>
            <a:ext cx="4612200" cy="41331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b="1" lang="en"/>
              <a:t>Description of method:</a:t>
            </a:r>
            <a:endParaRPr b="1"/>
          </a:p>
          <a:p>
            <a:pPr indent="0" lvl="0" marL="0" rtl="0" algn="l">
              <a:spcBef>
                <a:spcPts val="1200"/>
              </a:spcBef>
              <a:spcAft>
                <a:spcPts val="0"/>
              </a:spcAft>
              <a:buNone/>
            </a:pPr>
            <a:r>
              <a:rPr lang="en"/>
              <a:t>Provide students with a </a:t>
            </a:r>
            <a:r>
              <a:rPr i="1" lang="en"/>
              <a:t>complex </a:t>
            </a:r>
            <a:r>
              <a:rPr lang="en"/>
              <a:t>problem to solve.</a:t>
            </a:r>
            <a:endParaRPr/>
          </a:p>
          <a:p>
            <a:pPr indent="0" lvl="0" marL="0" rtl="0" algn="l">
              <a:spcBef>
                <a:spcPts val="1200"/>
              </a:spcBef>
              <a:spcAft>
                <a:spcPts val="0"/>
              </a:spcAft>
              <a:buNone/>
            </a:pPr>
            <a:r>
              <a:rPr lang="en"/>
              <a:t>Provide students with a problem-identification procedure (What do you know/what are you given?, What do you need to find out?  How or where can you find that?).</a:t>
            </a:r>
            <a:endParaRPr/>
          </a:p>
          <a:p>
            <a:pPr indent="0" lvl="0" marL="0" rtl="0" algn="l">
              <a:spcBef>
                <a:spcPts val="1200"/>
              </a:spcBef>
              <a:spcAft>
                <a:spcPts val="0"/>
              </a:spcAft>
              <a:buNone/>
            </a:pPr>
            <a:r>
              <a:rPr lang="en"/>
              <a:t>Provide the students a handout with a procedure/general steps (but not an overwhelming list with extreme detail). </a:t>
            </a:r>
            <a:endParaRPr/>
          </a:p>
          <a:p>
            <a:pPr indent="0" lvl="0" marL="0" rtl="0" algn="l">
              <a:spcBef>
                <a:spcPts val="1200"/>
              </a:spcBef>
              <a:spcAft>
                <a:spcPts val="0"/>
              </a:spcAft>
              <a:buNone/>
            </a:pPr>
            <a:r>
              <a:rPr lang="en"/>
              <a:t>Solve the problem yourself using the steps you provide your students to identify any problems or errors in the procedure.</a:t>
            </a:r>
            <a:endParaRPr/>
          </a:p>
          <a:p>
            <a:pPr indent="0" lvl="0" marL="0" rtl="0" algn="l">
              <a:spcBef>
                <a:spcPts val="1200"/>
              </a:spcBef>
              <a:spcAft>
                <a:spcPts val="1200"/>
              </a:spcAft>
              <a:buNone/>
            </a:pPr>
            <a:r>
              <a:rPr lang="en"/>
              <a:t>All members of group must agree on solution and be able to explain the solution and the strategy used to solve the problem.</a:t>
            </a:r>
            <a:endParaRPr/>
          </a:p>
        </p:txBody>
      </p:sp>
      <p:sp>
        <p:nvSpPr>
          <p:cNvPr id="305" name="Google Shape;305;p44"/>
          <p:cNvSpPr txBox="1"/>
          <p:nvPr>
            <p:ph idx="2" type="body"/>
          </p:nvPr>
        </p:nvSpPr>
        <p:spPr>
          <a:xfrm>
            <a:off x="4845200" y="712925"/>
            <a:ext cx="3987300" cy="4083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t>Implementation plan:</a:t>
            </a:r>
            <a:endParaRPr b="1"/>
          </a:p>
          <a:p>
            <a:pPr indent="0" lvl="0" marL="0" rtl="0" algn="l">
              <a:spcBef>
                <a:spcPts val="1200"/>
              </a:spcBef>
              <a:spcAft>
                <a:spcPts val="0"/>
              </a:spcAft>
              <a:buNone/>
            </a:pPr>
            <a:r>
              <a:rPr b="1" lang="en"/>
              <a:t>Provide students with spectral data of a single type or multiple types and ask them to solve the chemical structure.</a:t>
            </a:r>
            <a:endParaRPr b="1"/>
          </a:p>
          <a:p>
            <a:pPr indent="0" lvl="0" marL="0" rtl="0" algn="l">
              <a:spcBef>
                <a:spcPts val="1200"/>
              </a:spcBef>
              <a:spcAft>
                <a:spcPts val="1200"/>
              </a:spcAft>
              <a:buNone/>
            </a:pPr>
            <a:r>
              <a:rPr b="1" lang="en"/>
              <a:t>Provide students with problem-solving strategy they should follow, such as first determine the degree of unsaturation, then make a list of key bonds present in the IR, etc.</a:t>
            </a:r>
            <a:endParaRPr b="1"/>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A958C"/>
        </a:solidFill>
      </p:bgPr>
    </p:bg>
    <p:spTree>
      <p:nvGrpSpPr>
        <p:cNvPr id="309" name="Shape 309"/>
        <p:cNvGrpSpPr/>
        <p:nvPr/>
      </p:nvGrpSpPr>
      <p:grpSpPr>
        <a:xfrm>
          <a:off x="0" y="0"/>
          <a:ext cx="0" cy="0"/>
          <a:chOff x="0" y="0"/>
          <a:chExt cx="0" cy="0"/>
        </a:xfrm>
      </p:grpSpPr>
      <p:sp>
        <p:nvSpPr>
          <p:cNvPr id="310" name="Google Shape;310;p4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i="1" lang="en" sz="2120"/>
              <a:t>Spectroscopy</a:t>
            </a:r>
            <a:r>
              <a:rPr i="1" lang="en" sz="2120"/>
              <a:t> - Round Table</a:t>
            </a:r>
            <a:endParaRPr i="1" sz="2120"/>
          </a:p>
        </p:txBody>
      </p:sp>
      <p:sp>
        <p:nvSpPr>
          <p:cNvPr id="311" name="Google Shape;311;p45"/>
          <p:cNvSpPr txBox="1"/>
          <p:nvPr>
            <p:ph idx="1" type="body"/>
          </p:nvPr>
        </p:nvSpPr>
        <p:spPr>
          <a:xfrm>
            <a:off x="202700" y="968025"/>
            <a:ext cx="2479800" cy="3878100"/>
          </a:xfrm>
          <a:prstGeom prst="rect">
            <a:avLst/>
          </a:prstGeom>
        </p:spPr>
        <p:txBody>
          <a:bodyPr anchorCtr="0" anchor="t" bIns="91425" lIns="91425" spcFirstLastPara="1" rIns="91425" wrap="square" tIns="91425">
            <a:normAutofit fontScale="85000" lnSpcReduction="20000"/>
          </a:bodyPr>
          <a:lstStyle/>
          <a:p>
            <a:pPr indent="0" lvl="0" marL="0" rtl="0" algn="l">
              <a:spcBef>
                <a:spcPts val="0"/>
              </a:spcBef>
              <a:spcAft>
                <a:spcPts val="0"/>
              </a:spcAft>
              <a:buNone/>
            </a:pPr>
            <a:r>
              <a:rPr b="1" lang="en"/>
              <a:t>Description of method:</a:t>
            </a:r>
            <a:endParaRPr b="1"/>
          </a:p>
          <a:p>
            <a:pPr indent="0" lvl="0" marL="0" rtl="0" algn="l">
              <a:spcBef>
                <a:spcPts val="1200"/>
              </a:spcBef>
              <a:spcAft>
                <a:spcPts val="0"/>
              </a:spcAft>
              <a:buNone/>
            </a:pPr>
            <a:r>
              <a:rPr lang="en"/>
              <a:t>The instructor divides the class into groups of 4 students and gives them a prompt (spoken aloud or distributed on a handout).</a:t>
            </a:r>
            <a:endParaRPr/>
          </a:p>
          <a:p>
            <a:pPr indent="0" lvl="0" marL="0" rtl="0" algn="l">
              <a:spcBef>
                <a:spcPts val="1200"/>
              </a:spcBef>
              <a:spcAft>
                <a:spcPts val="0"/>
              </a:spcAft>
              <a:buNone/>
            </a:pPr>
            <a:r>
              <a:rPr lang="en"/>
              <a:t>One student in the group (to be selected by the instructor or the group) will respond to the prompt in writing by adding 1-2 points (words or short phrases) and then read their response(s) out loud.</a:t>
            </a:r>
            <a:endParaRPr/>
          </a:p>
          <a:p>
            <a:pPr indent="0" lvl="0" marL="0" rtl="0" algn="l">
              <a:spcBef>
                <a:spcPts val="1200"/>
              </a:spcBef>
              <a:spcAft>
                <a:spcPts val="1200"/>
              </a:spcAft>
              <a:buNone/>
            </a:pPr>
            <a:r>
              <a:rPr lang="en"/>
              <a:t>The paper or handout containing the first student’s responses is passed clockwise to the next student and the process is repeated until each student has participated.</a:t>
            </a:r>
            <a:endParaRPr/>
          </a:p>
        </p:txBody>
      </p:sp>
      <p:sp>
        <p:nvSpPr>
          <p:cNvPr id="312" name="Google Shape;312;p45"/>
          <p:cNvSpPr txBox="1"/>
          <p:nvPr>
            <p:ph idx="2" type="body"/>
          </p:nvPr>
        </p:nvSpPr>
        <p:spPr>
          <a:xfrm>
            <a:off x="2682500" y="968025"/>
            <a:ext cx="6150000" cy="3828600"/>
          </a:xfrm>
          <a:prstGeom prst="rect">
            <a:avLst/>
          </a:prstGeom>
        </p:spPr>
        <p:txBody>
          <a:bodyPr anchorCtr="0" anchor="t" bIns="91425" lIns="91425" spcFirstLastPara="1" rIns="91425" wrap="square" tIns="91425">
            <a:normAutofit fontScale="85000" lnSpcReduction="20000"/>
          </a:bodyPr>
          <a:lstStyle/>
          <a:p>
            <a:pPr indent="0" lvl="0" marL="0" rtl="0" algn="l">
              <a:spcBef>
                <a:spcPts val="0"/>
              </a:spcBef>
              <a:spcAft>
                <a:spcPts val="0"/>
              </a:spcAft>
              <a:buNone/>
            </a:pPr>
            <a:r>
              <a:rPr b="1" lang="en"/>
              <a:t>Implementation plan (two possible options):</a:t>
            </a:r>
            <a:endParaRPr b="1"/>
          </a:p>
          <a:p>
            <a:pPr indent="-304165" lvl="0" marL="457200" rtl="0" algn="l">
              <a:spcBef>
                <a:spcPts val="1200"/>
              </a:spcBef>
              <a:spcAft>
                <a:spcPts val="0"/>
              </a:spcAft>
              <a:buSzPct val="100000"/>
              <a:buAutoNum type="arabicPeriod"/>
            </a:pPr>
            <a:r>
              <a:rPr b="1" lang="en"/>
              <a:t>Muddiest-Point Prompt:</a:t>
            </a:r>
            <a:r>
              <a:rPr lang="en"/>
              <a:t> Ask students to provide 1-2 aspects of proton NMR spectroscopy that they do not fully understand. This can be related to the interpretation of the spectrum (e.g., a student may have trouble understanding how to correctly interpret splitting patterns) or be more conceptual (e.g., a student may have difficulty understanding why aryl and vinyl protons are more deshielded than acetylenic ones).</a:t>
            </a:r>
            <a:endParaRPr/>
          </a:p>
          <a:p>
            <a:pPr indent="0" lvl="0" marL="457200" rtl="0" algn="l">
              <a:spcBef>
                <a:spcPts val="1000"/>
              </a:spcBef>
              <a:spcAft>
                <a:spcPts val="0"/>
              </a:spcAft>
              <a:buNone/>
            </a:pPr>
            <a:r>
              <a:rPr lang="en"/>
              <a:t>This prompt may later be used in a different collaborative exercice where students could respond to what others have written down and try to provide explanations.</a:t>
            </a:r>
            <a:endParaRPr/>
          </a:p>
          <a:p>
            <a:pPr indent="-304165" lvl="0" marL="457200" rtl="0" algn="l">
              <a:spcBef>
                <a:spcPts val="1000"/>
              </a:spcBef>
              <a:spcAft>
                <a:spcPts val="0"/>
              </a:spcAft>
              <a:buSzPct val="100000"/>
              <a:buAutoNum type="arabicPeriod"/>
            </a:pPr>
            <a:r>
              <a:rPr b="1" lang="en"/>
              <a:t>I am not sure the following fits the description of the method as the students’ responses are not technically words or phrases:</a:t>
            </a:r>
            <a:r>
              <a:rPr lang="en"/>
              <a:t> Provide students with a proton NMR spectrum and corresponding molecular formula. Ask them to deduce the structure of a piece or fragment of the molecule that gave the spectrum. The fragment may contain no more than three atoms that are not hydrogen, or it may be an arene with its correct substitution pattern (e.g., </a:t>
            </a:r>
            <a:r>
              <a:rPr i="1" lang="en"/>
              <a:t>meta</a:t>
            </a:r>
            <a:r>
              <a:rPr lang="en"/>
              <a:t>-disubstituted with 2 different substituents) if applicable. Each student should assign the hydrogen atoms in their fragment to the corresponding proton NMR signal by annotating them with the signal’s chemical shift.</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A958C"/>
        </a:solidFill>
      </p:bgPr>
    </p:bg>
    <p:spTree>
      <p:nvGrpSpPr>
        <p:cNvPr id="316" name="Shape 316"/>
        <p:cNvGrpSpPr/>
        <p:nvPr/>
      </p:nvGrpSpPr>
      <p:grpSpPr>
        <a:xfrm>
          <a:off x="0" y="0"/>
          <a:ext cx="0" cy="0"/>
          <a:chOff x="0" y="0"/>
          <a:chExt cx="0" cy="0"/>
        </a:xfrm>
      </p:grpSpPr>
      <p:sp>
        <p:nvSpPr>
          <p:cNvPr id="317" name="Google Shape;317;p4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i="1" lang="en" sz="2120"/>
              <a:t>Spectroscopy</a:t>
            </a:r>
            <a:r>
              <a:rPr i="1" lang="en" sz="2120"/>
              <a:t> - Background Knowledge Probe</a:t>
            </a:r>
            <a:endParaRPr i="1" sz="2120"/>
          </a:p>
        </p:txBody>
      </p:sp>
      <p:sp>
        <p:nvSpPr>
          <p:cNvPr id="318" name="Google Shape;318;p46"/>
          <p:cNvSpPr txBox="1"/>
          <p:nvPr>
            <p:ph idx="1" type="body"/>
          </p:nvPr>
        </p:nvSpPr>
        <p:spPr>
          <a:xfrm>
            <a:off x="202700" y="968025"/>
            <a:ext cx="2719200" cy="38781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b="1" lang="en"/>
              <a:t>Description of method: This technique uses a ‘background knowledge probe’ to gain insight to students’ foundational knowledge relevant to a given topic. The probe is essentially a quiz with easy to assess questions that probe existing knowledge or understanding. Students are also asked to self-assess so that you can see if they are over-confident in their responses or under-confident in their abilities. </a:t>
            </a:r>
            <a:endParaRPr b="1"/>
          </a:p>
          <a:p>
            <a:pPr indent="0" lvl="0" marL="0" rtl="0" algn="l">
              <a:spcBef>
                <a:spcPts val="1200"/>
              </a:spcBef>
              <a:spcAft>
                <a:spcPts val="1200"/>
              </a:spcAft>
              <a:buNone/>
            </a:pPr>
            <a:r>
              <a:t/>
            </a:r>
            <a:endParaRPr/>
          </a:p>
        </p:txBody>
      </p:sp>
      <p:sp>
        <p:nvSpPr>
          <p:cNvPr id="319" name="Google Shape;319;p46"/>
          <p:cNvSpPr txBox="1"/>
          <p:nvPr>
            <p:ph idx="2" type="body"/>
          </p:nvPr>
        </p:nvSpPr>
        <p:spPr>
          <a:xfrm>
            <a:off x="3184075" y="968025"/>
            <a:ext cx="5648400" cy="3828600"/>
          </a:xfrm>
          <a:prstGeom prst="rect">
            <a:avLst/>
          </a:prstGeom>
        </p:spPr>
        <p:txBody>
          <a:bodyPr anchorCtr="0" anchor="t" bIns="91425" lIns="91425" spcFirstLastPara="1" rIns="91425" wrap="square" tIns="91425">
            <a:normAutofit fontScale="92500" lnSpcReduction="10000"/>
          </a:bodyPr>
          <a:lstStyle/>
          <a:p>
            <a:pPr indent="0" lvl="0" marL="0" rtl="0" algn="l">
              <a:spcBef>
                <a:spcPts val="0"/>
              </a:spcBef>
              <a:spcAft>
                <a:spcPts val="1200"/>
              </a:spcAft>
              <a:buNone/>
            </a:pPr>
            <a:r>
              <a:rPr b="1" lang="en"/>
              <a:t>Implementation plan: 5-10 questions are developed that start with a fundamental most </a:t>
            </a:r>
            <a:r>
              <a:rPr b="1" lang="en"/>
              <a:t>students</a:t>
            </a:r>
            <a:r>
              <a:rPr b="1" lang="en"/>
              <a:t> are expected to understand and then questions </a:t>
            </a:r>
            <a:r>
              <a:rPr b="1" lang="en"/>
              <a:t>build</a:t>
            </a:r>
            <a:r>
              <a:rPr b="1" lang="en"/>
              <a:t> from there. If the topic is 1H NMR spectroscopy, students may be asked to identify symmetry in molecules. This identifies distinct H types. Similarly, students can identify distinct carbon groups in the manner they would have done for stereochemistry. A separate but related topic to 1H NMR, students are asked to identify electronegative atoms and pi systems so that they can relate to chemical shift. Students are asked to identify the number of H atoms on a given carbon (from line-angle structures) to determine both integration and coupling. Along with these questions, students are asked to self-assess their confidence on each question. In class, the quiz is announced. It is stated this won’t be graded, but is used to lay the groundwork for what we’ll be covering. After administering the quiz, look for common sources of confusion or students that exhibit over- or under-confidence. Consider sharing with students.</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A958C"/>
        </a:solidFill>
      </p:bgPr>
    </p:bg>
    <p:spTree>
      <p:nvGrpSpPr>
        <p:cNvPr id="323" name="Shape 323"/>
        <p:cNvGrpSpPr/>
        <p:nvPr/>
      </p:nvGrpSpPr>
      <p:grpSpPr>
        <a:xfrm>
          <a:off x="0" y="0"/>
          <a:ext cx="0" cy="0"/>
          <a:chOff x="0" y="0"/>
          <a:chExt cx="0" cy="0"/>
        </a:xfrm>
      </p:grpSpPr>
      <p:sp>
        <p:nvSpPr>
          <p:cNvPr id="324" name="Google Shape;324;p47"/>
          <p:cNvSpPr txBox="1"/>
          <p:nvPr>
            <p:ph type="title"/>
          </p:nvPr>
        </p:nvSpPr>
        <p:spPr>
          <a:xfrm>
            <a:off x="311700" y="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i="1" lang="en" sz="2120"/>
              <a:t>Spectroscopy - Background Knowledge Probe</a:t>
            </a:r>
            <a:endParaRPr i="1" sz="2120"/>
          </a:p>
        </p:txBody>
      </p:sp>
      <p:sp>
        <p:nvSpPr>
          <p:cNvPr id="325" name="Google Shape;325;p47"/>
          <p:cNvSpPr txBox="1"/>
          <p:nvPr>
            <p:ph idx="2" type="body"/>
          </p:nvPr>
        </p:nvSpPr>
        <p:spPr>
          <a:xfrm>
            <a:off x="399750" y="466375"/>
            <a:ext cx="8432700" cy="4330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t>Example:</a:t>
            </a:r>
            <a:endParaRPr b="1"/>
          </a:p>
          <a:p>
            <a:pPr indent="-317500" lvl="0" marL="457200" rtl="0" algn="l">
              <a:spcBef>
                <a:spcPts val="1200"/>
              </a:spcBef>
              <a:spcAft>
                <a:spcPts val="0"/>
              </a:spcAft>
              <a:buSzPts val="1400"/>
              <a:buAutoNum type="arabicPeriod"/>
            </a:pPr>
            <a:r>
              <a:rPr b="1" lang="en"/>
              <a:t>Pick out the most electronegative atom in each of the following molecules. </a:t>
            </a:r>
            <a:endParaRPr b="1"/>
          </a:p>
          <a:p>
            <a:pPr indent="-317500" lvl="0" marL="457200" rtl="0" algn="l">
              <a:spcBef>
                <a:spcPts val="0"/>
              </a:spcBef>
              <a:spcAft>
                <a:spcPts val="0"/>
              </a:spcAft>
              <a:buSzPts val="1400"/>
              <a:buAutoNum type="arabicPeriod"/>
            </a:pPr>
            <a:r>
              <a:rPr b="1" lang="en"/>
              <a:t>Give the molecular formula for </a:t>
            </a:r>
            <a:r>
              <a:rPr b="1" lang="en"/>
              <a:t>each of the following molecules. </a:t>
            </a:r>
            <a:endParaRPr b="1"/>
          </a:p>
          <a:p>
            <a:pPr indent="-317500" lvl="0" marL="457200" rtl="0" algn="l">
              <a:spcBef>
                <a:spcPts val="0"/>
              </a:spcBef>
              <a:spcAft>
                <a:spcPts val="0"/>
              </a:spcAft>
              <a:buSzPts val="1400"/>
              <a:buAutoNum type="arabicPeriod"/>
            </a:pPr>
            <a:r>
              <a:rPr b="1" lang="en"/>
              <a:t>Identify if there is a line of symmetry for each molecule. If there is a line of symmetry, draw it in. </a:t>
            </a:r>
            <a:endParaRPr b="1"/>
          </a:p>
          <a:p>
            <a:pPr indent="0" lvl="0" marL="457200" rtl="0" algn="l">
              <a:spcBef>
                <a:spcPts val="1200"/>
              </a:spcBef>
              <a:spcAft>
                <a:spcPts val="0"/>
              </a:spcAft>
              <a:buNone/>
            </a:pPr>
            <a:r>
              <a:t/>
            </a:r>
            <a:endParaRPr b="1"/>
          </a:p>
          <a:p>
            <a:pPr indent="0" lvl="0" marL="457200" rtl="0" algn="l">
              <a:spcBef>
                <a:spcPts val="1200"/>
              </a:spcBef>
              <a:spcAft>
                <a:spcPts val="0"/>
              </a:spcAft>
              <a:buNone/>
            </a:pPr>
            <a:r>
              <a:t/>
            </a:r>
            <a:endParaRPr b="1"/>
          </a:p>
          <a:p>
            <a:pPr indent="-317500" lvl="0" marL="457200" rtl="0" algn="l">
              <a:spcBef>
                <a:spcPts val="1200"/>
              </a:spcBef>
              <a:spcAft>
                <a:spcPts val="0"/>
              </a:spcAft>
              <a:buSzPts val="1400"/>
              <a:buAutoNum type="arabicPeriod"/>
            </a:pPr>
            <a:r>
              <a:rPr b="1" lang="en"/>
              <a:t>Use resonance to show all electron rich carbon atoms in the following molecules.</a:t>
            </a:r>
            <a:endParaRPr b="1"/>
          </a:p>
          <a:p>
            <a:pPr indent="0" lvl="0" marL="457200" rtl="0" algn="l">
              <a:spcBef>
                <a:spcPts val="1200"/>
              </a:spcBef>
              <a:spcAft>
                <a:spcPts val="0"/>
              </a:spcAft>
              <a:buNone/>
            </a:pPr>
            <a:r>
              <a:t/>
            </a:r>
            <a:endParaRPr b="1"/>
          </a:p>
          <a:p>
            <a:pPr indent="0" lvl="0" marL="457200" rtl="0" algn="l">
              <a:spcBef>
                <a:spcPts val="1200"/>
              </a:spcBef>
              <a:spcAft>
                <a:spcPts val="0"/>
              </a:spcAft>
              <a:buNone/>
            </a:pPr>
            <a:r>
              <a:t/>
            </a:r>
            <a:endParaRPr b="1"/>
          </a:p>
          <a:p>
            <a:pPr indent="0" lvl="0" marL="457200" rtl="0" algn="l">
              <a:spcBef>
                <a:spcPts val="1200"/>
              </a:spcBef>
              <a:spcAft>
                <a:spcPts val="0"/>
              </a:spcAft>
              <a:buNone/>
            </a:pPr>
            <a:r>
              <a:rPr b="1" lang="en"/>
              <a:t> </a:t>
            </a:r>
            <a:endParaRPr b="1"/>
          </a:p>
          <a:p>
            <a:pPr indent="-317500" lvl="0" marL="457200" rtl="0" algn="l">
              <a:spcBef>
                <a:spcPts val="1200"/>
              </a:spcBef>
              <a:spcAft>
                <a:spcPts val="0"/>
              </a:spcAft>
              <a:buSzPts val="1400"/>
              <a:buAutoNum type="arabicPeriod"/>
            </a:pPr>
            <a:r>
              <a:rPr b="1" lang="en"/>
              <a:t>Use </a:t>
            </a:r>
            <a:r>
              <a:rPr b="1" lang="en"/>
              <a:t>resonance</a:t>
            </a:r>
            <a:r>
              <a:rPr b="1" lang="en"/>
              <a:t> to show all electron poor carbon atoms in the following molecules.</a:t>
            </a:r>
            <a:endParaRPr b="1"/>
          </a:p>
        </p:txBody>
      </p:sp>
      <p:pic>
        <p:nvPicPr>
          <p:cNvPr id="326" name="Google Shape;326;p47"/>
          <p:cNvPicPr preferRelativeResize="0"/>
          <p:nvPr/>
        </p:nvPicPr>
        <p:blipFill rotWithShape="1">
          <a:blip r:embed="rId3">
            <a:alphaModFix/>
          </a:blip>
          <a:srcRect b="0" l="22533" r="22533" t="0"/>
          <a:stretch/>
        </p:blipFill>
        <p:spPr>
          <a:xfrm>
            <a:off x="660573" y="3238025"/>
            <a:ext cx="2117650" cy="1069625"/>
          </a:xfrm>
          <a:prstGeom prst="rect">
            <a:avLst/>
          </a:prstGeom>
          <a:noFill/>
          <a:ln>
            <a:noFill/>
          </a:ln>
        </p:spPr>
      </p:pic>
      <p:pic>
        <p:nvPicPr>
          <p:cNvPr id="327" name="Google Shape;327;p47"/>
          <p:cNvPicPr preferRelativeResize="0"/>
          <p:nvPr/>
        </p:nvPicPr>
        <p:blipFill>
          <a:blip r:embed="rId4">
            <a:alphaModFix/>
          </a:blip>
          <a:stretch>
            <a:fillRect/>
          </a:stretch>
        </p:blipFill>
        <p:spPr>
          <a:xfrm>
            <a:off x="7248850" y="3489875"/>
            <a:ext cx="1653250" cy="907425"/>
          </a:xfrm>
          <a:prstGeom prst="rect">
            <a:avLst/>
          </a:prstGeom>
          <a:noFill/>
          <a:ln>
            <a:noFill/>
          </a:ln>
        </p:spPr>
      </p:pic>
      <p:pic>
        <p:nvPicPr>
          <p:cNvPr id="328" name="Google Shape;328;p47"/>
          <p:cNvPicPr preferRelativeResize="0"/>
          <p:nvPr/>
        </p:nvPicPr>
        <p:blipFill>
          <a:blip r:embed="rId5">
            <a:alphaModFix/>
          </a:blip>
          <a:stretch>
            <a:fillRect/>
          </a:stretch>
        </p:blipFill>
        <p:spPr>
          <a:xfrm>
            <a:off x="7447031" y="370250"/>
            <a:ext cx="1385419" cy="1069625"/>
          </a:xfrm>
          <a:prstGeom prst="rect">
            <a:avLst/>
          </a:prstGeom>
          <a:noFill/>
          <a:ln>
            <a:noFill/>
          </a:ln>
        </p:spPr>
      </p:pic>
      <p:pic>
        <p:nvPicPr>
          <p:cNvPr id="329" name="Google Shape;329;p47"/>
          <p:cNvPicPr preferRelativeResize="0"/>
          <p:nvPr/>
        </p:nvPicPr>
        <p:blipFill>
          <a:blip r:embed="rId6">
            <a:alphaModFix/>
          </a:blip>
          <a:stretch>
            <a:fillRect/>
          </a:stretch>
        </p:blipFill>
        <p:spPr>
          <a:xfrm>
            <a:off x="2957110" y="1758963"/>
            <a:ext cx="3823115" cy="1069625"/>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A958C"/>
        </a:solidFill>
      </p:bgPr>
    </p:bg>
    <p:spTree>
      <p:nvGrpSpPr>
        <p:cNvPr id="333" name="Shape 333"/>
        <p:cNvGrpSpPr/>
        <p:nvPr/>
      </p:nvGrpSpPr>
      <p:grpSpPr>
        <a:xfrm>
          <a:off x="0" y="0"/>
          <a:ext cx="0" cy="0"/>
          <a:chOff x="0" y="0"/>
          <a:chExt cx="0" cy="0"/>
        </a:xfrm>
      </p:grpSpPr>
      <p:sp>
        <p:nvSpPr>
          <p:cNvPr id="334" name="Google Shape;334;p4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i="1" lang="en" sz="2120"/>
              <a:t>Spectroscopy - Background Knowledge Probe</a:t>
            </a:r>
            <a:endParaRPr i="1" sz="2120"/>
          </a:p>
        </p:txBody>
      </p:sp>
      <p:sp>
        <p:nvSpPr>
          <p:cNvPr id="335" name="Google Shape;335;p48"/>
          <p:cNvSpPr txBox="1"/>
          <p:nvPr>
            <p:ph idx="1" type="body"/>
          </p:nvPr>
        </p:nvSpPr>
        <p:spPr>
          <a:xfrm>
            <a:off x="202700" y="968025"/>
            <a:ext cx="2719200" cy="38781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b="1" lang="en"/>
              <a:t>Description of method:</a:t>
            </a:r>
            <a:endParaRPr b="1"/>
          </a:p>
          <a:p>
            <a:pPr indent="0" lvl="0" marL="0" rtl="0" algn="l">
              <a:spcBef>
                <a:spcPts val="1200"/>
              </a:spcBef>
              <a:spcAft>
                <a:spcPts val="1200"/>
              </a:spcAft>
              <a:buNone/>
            </a:pPr>
            <a:r>
              <a:rPr lang="en"/>
              <a:t>Before beginning a unit of new material, students are given an questionnaire assessing their knowledge related to that topic and of the prerequisite material for it. In addition to the factual questions, students are also asked their confidence in each answer and their overall confidence of the assessment. This helps to identify students who are unreasonably confident or who need a boost in confidence.</a:t>
            </a:r>
            <a:endParaRPr/>
          </a:p>
        </p:txBody>
      </p:sp>
      <p:sp>
        <p:nvSpPr>
          <p:cNvPr id="336" name="Google Shape;336;p48"/>
          <p:cNvSpPr txBox="1"/>
          <p:nvPr>
            <p:ph idx="2" type="body"/>
          </p:nvPr>
        </p:nvSpPr>
        <p:spPr>
          <a:xfrm>
            <a:off x="3184075" y="968025"/>
            <a:ext cx="5648400" cy="3828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t>Implementation plan:</a:t>
            </a:r>
            <a:endParaRPr b="1"/>
          </a:p>
          <a:p>
            <a:pPr indent="0" lvl="0" marL="0" rtl="0" algn="l">
              <a:spcBef>
                <a:spcPts val="1200"/>
              </a:spcBef>
              <a:spcAft>
                <a:spcPts val="1200"/>
              </a:spcAft>
              <a:buNone/>
            </a:pPr>
            <a:r>
              <a:rPr lang="en"/>
              <a:t>First, a series of questions (perhaps 6-10) need to be developed regarding the background knowledge students have relevant to learning organic spectroscopy. These questions would cover determining the molecular formula for a given organic structure along with calculating molecular weights and degrees of unsaturation. The ability to correctly identify functional groups would also be assessed.For each question, they will also be asked to rate their confidence in the answer (on a scale of 1-10). They will also be asked their confidence regarding the entire questionnaire. Each students score and average confidence would be noted along with incorrect responses with exceptionally high confidence and correct answers with low confidence. These data can be used to address student misconceptions and confidence levels. </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A958C"/>
        </a:solidFill>
      </p:bgPr>
    </p:bg>
    <p:spTree>
      <p:nvGrpSpPr>
        <p:cNvPr id="340" name="Shape 340"/>
        <p:cNvGrpSpPr/>
        <p:nvPr/>
      </p:nvGrpSpPr>
      <p:grpSpPr>
        <a:xfrm>
          <a:off x="0" y="0"/>
          <a:ext cx="0" cy="0"/>
          <a:chOff x="0" y="0"/>
          <a:chExt cx="0" cy="0"/>
        </a:xfrm>
      </p:grpSpPr>
      <p:graphicFrame>
        <p:nvGraphicFramePr>
          <p:cNvPr id="341" name="Google Shape;341;p49"/>
          <p:cNvGraphicFramePr/>
          <p:nvPr/>
        </p:nvGraphicFramePr>
        <p:xfrm>
          <a:off x="952500" y="1039150"/>
          <a:ext cx="3000000" cy="3000000"/>
        </p:xfrm>
        <a:graphic>
          <a:graphicData uri="http://schemas.openxmlformats.org/drawingml/2006/table">
            <a:tbl>
              <a:tblPr>
                <a:noFill/>
                <a:tableStyleId>{2BD004F8-F398-46BC-B3F0-4333ED51622F}</a:tableStyleId>
              </a:tblPr>
              <a:tblGrid>
                <a:gridCol w="2413000"/>
                <a:gridCol w="2413000"/>
                <a:gridCol w="2413000"/>
              </a:tblGrid>
              <a:tr h="100000">
                <a:tc>
                  <a:txBody>
                    <a:bodyPr/>
                    <a:lstStyle/>
                    <a:p>
                      <a:pPr indent="0" lvl="0" marL="0" rtl="0" algn="l">
                        <a:lnSpc>
                          <a:spcPct val="115000"/>
                        </a:lnSpc>
                        <a:spcBef>
                          <a:spcPts val="1200"/>
                        </a:spcBef>
                        <a:spcAft>
                          <a:spcPts val="0"/>
                        </a:spcAft>
                        <a:buNone/>
                      </a:pPr>
                      <a:r>
                        <a:rPr lang="en"/>
                        <a:t>Question:</a:t>
                      </a:r>
                      <a:endParaRPr/>
                    </a:p>
                  </a:txBody>
                  <a:tcPr marT="91425" marB="91425" marR="68575" marL="68575">
                    <a:lnL cap="flat" cmpd="sng" w="12200">
                      <a:solidFill>
                        <a:srgbClr val="000000"/>
                      </a:solidFill>
                      <a:prstDash val="solid"/>
                      <a:round/>
                      <a:headEnd len="sm" w="sm" type="none"/>
                      <a:tailEnd len="sm" w="sm" type="none"/>
                    </a:lnL>
                    <a:lnR cap="flat" cmpd="sng" w="12200">
                      <a:solidFill>
                        <a:srgbClr val="000000"/>
                      </a:solidFill>
                      <a:prstDash val="solid"/>
                      <a:round/>
                      <a:headEnd len="sm" w="sm" type="none"/>
                      <a:tailEnd len="sm" w="sm" type="none"/>
                    </a:lnR>
                    <a:lnT cap="flat" cmpd="sng" w="12200">
                      <a:solidFill>
                        <a:srgbClr val="000000"/>
                      </a:solidFill>
                      <a:prstDash val="solid"/>
                      <a:round/>
                      <a:headEnd len="sm" w="sm" type="none"/>
                      <a:tailEnd len="sm" w="sm" type="none"/>
                    </a:lnT>
                    <a:lnB cap="flat" cmpd="sng" w="12200">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
                        <a:t>Answer</a:t>
                      </a:r>
                      <a:endParaRPr/>
                    </a:p>
                  </a:txBody>
                  <a:tcPr marT="91425" marB="91425" marR="68575" marL="68575">
                    <a:lnL cap="flat" cmpd="sng" w="12200">
                      <a:solidFill>
                        <a:srgbClr val="000000"/>
                      </a:solidFill>
                      <a:prstDash val="solid"/>
                      <a:round/>
                      <a:headEnd len="sm" w="sm" type="none"/>
                      <a:tailEnd len="sm" w="sm" type="none"/>
                    </a:lnL>
                    <a:lnR cap="flat" cmpd="sng" w="12200">
                      <a:solidFill>
                        <a:srgbClr val="000000"/>
                      </a:solidFill>
                      <a:prstDash val="solid"/>
                      <a:round/>
                      <a:headEnd len="sm" w="sm" type="none"/>
                      <a:tailEnd len="sm" w="sm" type="none"/>
                    </a:lnR>
                    <a:lnT cap="flat" cmpd="sng" w="12200">
                      <a:solidFill>
                        <a:srgbClr val="000000"/>
                      </a:solidFill>
                      <a:prstDash val="solid"/>
                      <a:round/>
                      <a:headEnd len="sm" w="sm" type="none"/>
                      <a:tailEnd len="sm" w="sm" type="none"/>
                    </a:lnT>
                    <a:lnB cap="flat" cmpd="sng" w="12200">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
                        <a:t>Confidence (1-10)</a:t>
                      </a:r>
                      <a:endParaRPr/>
                    </a:p>
                  </a:txBody>
                  <a:tcPr marT="91425" marB="91425" marR="68575" marL="68575">
                    <a:lnL cap="flat" cmpd="sng" w="12200">
                      <a:solidFill>
                        <a:srgbClr val="000000"/>
                      </a:solidFill>
                      <a:prstDash val="solid"/>
                      <a:round/>
                      <a:headEnd len="sm" w="sm" type="none"/>
                      <a:tailEnd len="sm" w="sm" type="none"/>
                    </a:lnL>
                    <a:lnR cap="flat" cmpd="sng" w="12200">
                      <a:solidFill>
                        <a:srgbClr val="000000"/>
                      </a:solidFill>
                      <a:prstDash val="solid"/>
                      <a:round/>
                      <a:headEnd len="sm" w="sm" type="none"/>
                      <a:tailEnd len="sm" w="sm" type="none"/>
                    </a:lnR>
                    <a:lnT cap="flat" cmpd="sng" w="12200">
                      <a:solidFill>
                        <a:srgbClr val="000000"/>
                      </a:solidFill>
                      <a:prstDash val="solid"/>
                      <a:round/>
                      <a:headEnd len="sm" w="sm" type="none"/>
                      <a:tailEnd len="sm" w="sm" type="none"/>
                    </a:lnT>
                    <a:lnB cap="flat" cmpd="sng" w="12200">
                      <a:solidFill>
                        <a:srgbClr val="000000"/>
                      </a:solidFill>
                      <a:prstDash val="solid"/>
                      <a:round/>
                      <a:headEnd len="sm" w="sm" type="none"/>
                      <a:tailEnd len="sm" w="sm" type="none"/>
                    </a:lnB>
                  </a:tcPr>
                </a:tc>
              </a:tr>
              <a:tr h="343650">
                <a:tc>
                  <a:txBody>
                    <a:bodyPr/>
                    <a:lstStyle/>
                    <a:p>
                      <a:pPr indent="0" lvl="0" marL="0" rtl="0" algn="l">
                        <a:lnSpc>
                          <a:spcPct val="115000"/>
                        </a:lnSpc>
                        <a:spcBef>
                          <a:spcPts val="1200"/>
                        </a:spcBef>
                        <a:spcAft>
                          <a:spcPts val="0"/>
                        </a:spcAft>
                        <a:buNone/>
                      </a:pPr>
                      <a:r>
                        <a:rPr lang="en" sz="1200"/>
                        <a:t>Give the chemical formula</a:t>
                      </a:r>
                      <a:endParaRPr sz="1200"/>
                    </a:p>
                  </a:txBody>
                  <a:tcPr marT="91425" marB="91425" marR="68575" marL="68575">
                    <a:lnL cap="flat" cmpd="sng" w="12200">
                      <a:solidFill>
                        <a:srgbClr val="000000"/>
                      </a:solidFill>
                      <a:prstDash val="solid"/>
                      <a:round/>
                      <a:headEnd len="sm" w="sm" type="none"/>
                      <a:tailEnd len="sm" w="sm" type="none"/>
                    </a:lnL>
                    <a:lnR cap="flat" cmpd="sng" w="12200">
                      <a:solidFill>
                        <a:srgbClr val="000000"/>
                      </a:solidFill>
                      <a:prstDash val="solid"/>
                      <a:round/>
                      <a:headEnd len="sm" w="sm" type="none"/>
                      <a:tailEnd len="sm" w="sm" type="none"/>
                    </a:lnR>
                    <a:lnT cap="flat" cmpd="sng" w="12200">
                      <a:solidFill>
                        <a:srgbClr val="000000"/>
                      </a:solidFill>
                      <a:prstDash val="solid"/>
                      <a:round/>
                      <a:headEnd len="sm" w="sm" type="none"/>
                      <a:tailEnd len="sm" w="sm" type="none"/>
                    </a:lnT>
                    <a:lnB cap="flat" cmpd="sng" w="12200">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
                        <a:t> </a:t>
                      </a:r>
                      <a:endParaRPr/>
                    </a:p>
                  </a:txBody>
                  <a:tcPr marT="91425" marB="91425" marR="68575" marL="68575">
                    <a:lnL cap="flat" cmpd="sng" w="12200">
                      <a:solidFill>
                        <a:srgbClr val="000000"/>
                      </a:solidFill>
                      <a:prstDash val="solid"/>
                      <a:round/>
                      <a:headEnd len="sm" w="sm" type="none"/>
                      <a:tailEnd len="sm" w="sm" type="none"/>
                    </a:lnL>
                    <a:lnR cap="flat" cmpd="sng" w="12200">
                      <a:solidFill>
                        <a:srgbClr val="000000"/>
                      </a:solidFill>
                      <a:prstDash val="solid"/>
                      <a:round/>
                      <a:headEnd len="sm" w="sm" type="none"/>
                      <a:tailEnd len="sm" w="sm" type="none"/>
                    </a:lnR>
                    <a:lnT cap="flat" cmpd="sng" w="12200">
                      <a:solidFill>
                        <a:srgbClr val="000000"/>
                      </a:solidFill>
                      <a:prstDash val="solid"/>
                      <a:round/>
                      <a:headEnd len="sm" w="sm" type="none"/>
                      <a:tailEnd len="sm" w="sm" type="none"/>
                    </a:lnT>
                    <a:lnB cap="flat" cmpd="sng" w="12200">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
                        <a:t> </a:t>
                      </a:r>
                      <a:endParaRPr/>
                    </a:p>
                  </a:txBody>
                  <a:tcPr marT="91425" marB="91425" marR="68575" marL="68575">
                    <a:lnL cap="flat" cmpd="sng" w="12200">
                      <a:solidFill>
                        <a:srgbClr val="000000"/>
                      </a:solidFill>
                      <a:prstDash val="solid"/>
                      <a:round/>
                      <a:headEnd len="sm" w="sm" type="none"/>
                      <a:tailEnd len="sm" w="sm" type="none"/>
                    </a:lnL>
                    <a:lnR cap="flat" cmpd="sng" w="12200">
                      <a:solidFill>
                        <a:srgbClr val="000000"/>
                      </a:solidFill>
                      <a:prstDash val="solid"/>
                      <a:round/>
                      <a:headEnd len="sm" w="sm" type="none"/>
                      <a:tailEnd len="sm" w="sm" type="none"/>
                    </a:lnR>
                    <a:lnT cap="flat" cmpd="sng" w="12200">
                      <a:solidFill>
                        <a:srgbClr val="000000"/>
                      </a:solidFill>
                      <a:prstDash val="solid"/>
                      <a:round/>
                      <a:headEnd len="sm" w="sm" type="none"/>
                      <a:tailEnd len="sm" w="sm" type="none"/>
                    </a:lnT>
                    <a:lnB cap="flat" cmpd="sng" w="12200">
                      <a:solidFill>
                        <a:srgbClr val="000000"/>
                      </a:solidFill>
                      <a:prstDash val="solid"/>
                      <a:round/>
                      <a:headEnd len="sm" w="sm" type="none"/>
                      <a:tailEnd len="sm" w="sm" type="none"/>
                    </a:lnB>
                  </a:tcPr>
                </a:tc>
              </a:tr>
              <a:tr h="627750">
                <a:tc>
                  <a:txBody>
                    <a:bodyPr/>
                    <a:lstStyle/>
                    <a:p>
                      <a:pPr indent="0" lvl="0" marL="0" rtl="0" algn="l">
                        <a:lnSpc>
                          <a:spcPct val="115000"/>
                        </a:lnSpc>
                        <a:spcBef>
                          <a:spcPts val="1200"/>
                        </a:spcBef>
                        <a:spcAft>
                          <a:spcPts val="0"/>
                        </a:spcAft>
                        <a:buNone/>
                      </a:pPr>
                      <a:r>
                        <a:rPr lang="en"/>
                        <a:t>Does the  molecule have a mirror plane of symmetry?</a:t>
                      </a:r>
                      <a:endParaRPr/>
                    </a:p>
                  </a:txBody>
                  <a:tcPr marT="91425" marB="91425" marR="68575" marL="68575">
                    <a:lnL cap="flat" cmpd="sng" w="12200">
                      <a:solidFill>
                        <a:srgbClr val="000000"/>
                      </a:solidFill>
                      <a:prstDash val="solid"/>
                      <a:round/>
                      <a:headEnd len="sm" w="sm" type="none"/>
                      <a:tailEnd len="sm" w="sm" type="none"/>
                    </a:lnL>
                    <a:lnR cap="flat" cmpd="sng" w="12200">
                      <a:solidFill>
                        <a:srgbClr val="000000"/>
                      </a:solidFill>
                      <a:prstDash val="solid"/>
                      <a:round/>
                      <a:headEnd len="sm" w="sm" type="none"/>
                      <a:tailEnd len="sm" w="sm" type="none"/>
                    </a:lnR>
                    <a:lnT cap="flat" cmpd="sng" w="12200">
                      <a:solidFill>
                        <a:srgbClr val="000000"/>
                      </a:solidFill>
                      <a:prstDash val="solid"/>
                      <a:round/>
                      <a:headEnd len="sm" w="sm" type="none"/>
                      <a:tailEnd len="sm" w="sm" type="none"/>
                    </a:lnT>
                    <a:lnB cap="flat" cmpd="sng" w="12200">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
                        <a:t> </a:t>
                      </a:r>
                      <a:endParaRPr/>
                    </a:p>
                  </a:txBody>
                  <a:tcPr marT="91425" marB="91425" marR="68575" marL="68575">
                    <a:lnL cap="flat" cmpd="sng" w="12200">
                      <a:solidFill>
                        <a:srgbClr val="000000"/>
                      </a:solidFill>
                      <a:prstDash val="solid"/>
                      <a:round/>
                      <a:headEnd len="sm" w="sm" type="none"/>
                      <a:tailEnd len="sm" w="sm" type="none"/>
                    </a:lnL>
                    <a:lnR cap="flat" cmpd="sng" w="12200">
                      <a:solidFill>
                        <a:srgbClr val="000000"/>
                      </a:solidFill>
                      <a:prstDash val="solid"/>
                      <a:round/>
                      <a:headEnd len="sm" w="sm" type="none"/>
                      <a:tailEnd len="sm" w="sm" type="none"/>
                    </a:lnR>
                    <a:lnT cap="flat" cmpd="sng" w="12200">
                      <a:solidFill>
                        <a:srgbClr val="000000"/>
                      </a:solidFill>
                      <a:prstDash val="solid"/>
                      <a:round/>
                      <a:headEnd len="sm" w="sm" type="none"/>
                      <a:tailEnd len="sm" w="sm" type="none"/>
                    </a:lnT>
                    <a:lnB cap="flat" cmpd="sng" w="12200">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
                        <a:t> </a:t>
                      </a:r>
                      <a:endParaRPr/>
                    </a:p>
                  </a:txBody>
                  <a:tcPr marT="91425" marB="91425" marR="68575" marL="68575">
                    <a:lnL cap="flat" cmpd="sng" w="12200">
                      <a:solidFill>
                        <a:srgbClr val="000000"/>
                      </a:solidFill>
                      <a:prstDash val="solid"/>
                      <a:round/>
                      <a:headEnd len="sm" w="sm" type="none"/>
                      <a:tailEnd len="sm" w="sm" type="none"/>
                    </a:lnL>
                    <a:lnR cap="flat" cmpd="sng" w="12200">
                      <a:solidFill>
                        <a:srgbClr val="000000"/>
                      </a:solidFill>
                      <a:prstDash val="solid"/>
                      <a:round/>
                      <a:headEnd len="sm" w="sm" type="none"/>
                      <a:tailEnd len="sm" w="sm" type="none"/>
                    </a:lnR>
                    <a:lnT cap="flat" cmpd="sng" w="12200">
                      <a:solidFill>
                        <a:srgbClr val="000000"/>
                      </a:solidFill>
                      <a:prstDash val="solid"/>
                      <a:round/>
                      <a:headEnd len="sm" w="sm" type="none"/>
                      <a:tailEnd len="sm" w="sm" type="none"/>
                    </a:lnT>
                    <a:lnB cap="flat" cmpd="sng" w="12200">
                      <a:solidFill>
                        <a:srgbClr val="000000"/>
                      </a:solidFill>
                      <a:prstDash val="solid"/>
                      <a:round/>
                      <a:headEnd len="sm" w="sm" type="none"/>
                      <a:tailEnd len="sm" w="sm" type="none"/>
                    </a:lnB>
                  </a:tcPr>
                </a:tc>
              </a:tr>
              <a:tr h="451500">
                <a:tc>
                  <a:txBody>
                    <a:bodyPr/>
                    <a:lstStyle/>
                    <a:p>
                      <a:pPr indent="0" lvl="0" marL="0" rtl="0" algn="l">
                        <a:lnSpc>
                          <a:spcPct val="115000"/>
                        </a:lnSpc>
                        <a:spcBef>
                          <a:spcPts val="1200"/>
                        </a:spcBef>
                        <a:spcAft>
                          <a:spcPts val="0"/>
                        </a:spcAft>
                        <a:buNone/>
                      </a:pPr>
                      <a:r>
                        <a:rPr lang="en"/>
                        <a:t>D</a:t>
                      </a:r>
                      <a:r>
                        <a:rPr lang="en"/>
                        <a:t>egrees of unsaturation </a:t>
                      </a:r>
                      <a:endParaRPr/>
                    </a:p>
                  </a:txBody>
                  <a:tcPr marT="91425" marB="91425" marR="68575" marL="68575">
                    <a:lnL cap="flat" cmpd="sng" w="12200">
                      <a:solidFill>
                        <a:srgbClr val="000000"/>
                      </a:solidFill>
                      <a:prstDash val="solid"/>
                      <a:round/>
                      <a:headEnd len="sm" w="sm" type="none"/>
                      <a:tailEnd len="sm" w="sm" type="none"/>
                    </a:lnL>
                    <a:lnR cap="flat" cmpd="sng" w="12200">
                      <a:solidFill>
                        <a:srgbClr val="000000"/>
                      </a:solidFill>
                      <a:prstDash val="solid"/>
                      <a:round/>
                      <a:headEnd len="sm" w="sm" type="none"/>
                      <a:tailEnd len="sm" w="sm" type="none"/>
                    </a:lnR>
                    <a:lnT cap="flat" cmpd="sng" w="12200">
                      <a:solidFill>
                        <a:srgbClr val="000000"/>
                      </a:solidFill>
                      <a:prstDash val="solid"/>
                      <a:round/>
                      <a:headEnd len="sm" w="sm" type="none"/>
                      <a:tailEnd len="sm" w="sm" type="none"/>
                    </a:lnT>
                    <a:lnB cap="flat" cmpd="sng" w="12200">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
                        <a:t> </a:t>
                      </a:r>
                      <a:endParaRPr/>
                    </a:p>
                  </a:txBody>
                  <a:tcPr marT="91425" marB="91425" marR="68575" marL="68575">
                    <a:lnL cap="flat" cmpd="sng" w="12200">
                      <a:solidFill>
                        <a:srgbClr val="000000"/>
                      </a:solidFill>
                      <a:prstDash val="solid"/>
                      <a:round/>
                      <a:headEnd len="sm" w="sm" type="none"/>
                      <a:tailEnd len="sm" w="sm" type="none"/>
                    </a:lnL>
                    <a:lnR cap="flat" cmpd="sng" w="12200">
                      <a:solidFill>
                        <a:srgbClr val="000000"/>
                      </a:solidFill>
                      <a:prstDash val="solid"/>
                      <a:round/>
                      <a:headEnd len="sm" w="sm" type="none"/>
                      <a:tailEnd len="sm" w="sm" type="none"/>
                    </a:lnR>
                    <a:lnT cap="flat" cmpd="sng" w="12200">
                      <a:solidFill>
                        <a:srgbClr val="000000"/>
                      </a:solidFill>
                      <a:prstDash val="solid"/>
                      <a:round/>
                      <a:headEnd len="sm" w="sm" type="none"/>
                      <a:tailEnd len="sm" w="sm" type="none"/>
                    </a:lnT>
                    <a:lnB cap="flat" cmpd="sng" w="12200">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
                        <a:t> </a:t>
                      </a:r>
                      <a:endParaRPr/>
                    </a:p>
                  </a:txBody>
                  <a:tcPr marT="91425" marB="91425" marR="68575" marL="68575">
                    <a:lnL cap="flat" cmpd="sng" w="12200">
                      <a:solidFill>
                        <a:srgbClr val="000000"/>
                      </a:solidFill>
                      <a:prstDash val="solid"/>
                      <a:round/>
                      <a:headEnd len="sm" w="sm" type="none"/>
                      <a:tailEnd len="sm" w="sm" type="none"/>
                    </a:lnL>
                    <a:lnR cap="flat" cmpd="sng" w="12200">
                      <a:solidFill>
                        <a:srgbClr val="000000"/>
                      </a:solidFill>
                      <a:prstDash val="solid"/>
                      <a:round/>
                      <a:headEnd len="sm" w="sm" type="none"/>
                      <a:tailEnd len="sm" w="sm" type="none"/>
                    </a:lnR>
                    <a:lnT cap="flat" cmpd="sng" w="12200">
                      <a:solidFill>
                        <a:srgbClr val="000000"/>
                      </a:solidFill>
                      <a:prstDash val="solid"/>
                      <a:round/>
                      <a:headEnd len="sm" w="sm" type="none"/>
                      <a:tailEnd len="sm" w="sm" type="none"/>
                    </a:lnT>
                    <a:lnB cap="flat" cmpd="sng" w="12200">
                      <a:solidFill>
                        <a:srgbClr val="000000"/>
                      </a:solidFill>
                      <a:prstDash val="solid"/>
                      <a:round/>
                      <a:headEnd len="sm" w="sm" type="none"/>
                      <a:tailEnd len="sm" w="sm" type="none"/>
                    </a:lnB>
                  </a:tcPr>
                </a:tc>
              </a:tr>
              <a:tr h="639475">
                <a:tc>
                  <a:txBody>
                    <a:bodyPr/>
                    <a:lstStyle/>
                    <a:p>
                      <a:pPr indent="0" lvl="0" marL="0" rtl="0" algn="l">
                        <a:lnSpc>
                          <a:spcPct val="115000"/>
                        </a:lnSpc>
                        <a:spcBef>
                          <a:spcPts val="1200"/>
                        </a:spcBef>
                        <a:spcAft>
                          <a:spcPts val="0"/>
                        </a:spcAft>
                        <a:buNone/>
                      </a:pPr>
                      <a:r>
                        <a:rPr lang="en"/>
                        <a:t>What functional groups are present in the molecule?</a:t>
                      </a:r>
                      <a:endParaRPr/>
                    </a:p>
                  </a:txBody>
                  <a:tcPr marT="91425" marB="91425" marR="68575" marL="68575">
                    <a:lnL cap="flat" cmpd="sng" w="12200">
                      <a:solidFill>
                        <a:srgbClr val="000000"/>
                      </a:solidFill>
                      <a:prstDash val="solid"/>
                      <a:round/>
                      <a:headEnd len="sm" w="sm" type="none"/>
                      <a:tailEnd len="sm" w="sm" type="none"/>
                    </a:lnL>
                    <a:lnR cap="flat" cmpd="sng" w="12200">
                      <a:solidFill>
                        <a:srgbClr val="000000"/>
                      </a:solidFill>
                      <a:prstDash val="solid"/>
                      <a:round/>
                      <a:headEnd len="sm" w="sm" type="none"/>
                      <a:tailEnd len="sm" w="sm" type="none"/>
                    </a:lnR>
                    <a:lnT cap="flat" cmpd="sng" w="12200">
                      <a:solidFill>
                        <a:srgbClr val="000000"/>
                      </a:solidFill>
                      <a:prstDash val="solid"/>
                      <a:round/>
                      <a:headEnd len="sm" w="sm" type="none"/>
                      <a:tailEnd len="sm" w="sm" type="none"/>
                    </a:lnT>
                    <a:lnB cap="flat" cmpd="sng" w="12200">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
                        <a:t> </a:t>
                      </a:r>
                      <a:endParaRPr/>
                    </a:p>
                  </a:txBody>
                  <a:tcPr marT="91425" marB="91425" marR="68575" marL="68575">
                    <a:lnL cap="flat" cmpd="sng" w="12200">
                      <a:solidFill>
                        <a:srgbClr val="000000"/>
                      </a:solidFill>
                      <a:prstDash val="solid"/>
                      <a:round/>
                      <a:headEnd len="sm" w="sm" type="none"/>
                      <a:tailEnd len="sm" w="sm" type="none"/>
                    </a:lnL>
                    <a:lnR cap="flat" cmpd="sng" w="12200">
                      <a:solidFill>
                        <a:srgbClr val="000000"/>
                      </a:solidFill>
                      <a:prstDash val="solid"/>
                      <a:round/>
                      <a:headEnd len="sm" w="sm" type="none"/>
                      <a:tailEnd len="sm" w="sm" type="none"/>
                    </a:lnR>
                    <a:lnT cap="flat" cmpd="sng" w="12200">
                      <a:solidFill>
                        <a:srgbClr val="000000"/>
                      </a:solidFill>
                      <a:prstDash val="solid"/>
                      <a:round/>
                      <a:headEnd len="sm" w="sm" type="none"/>
                      <a:tailEnd len="sm" w="sm" type="none"/>
                    </a:lnT>
                    <a:lnB cap="flat" cmpd="sng" w="12200">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
                        <a:t> </a:t>
                      </a:r>
                      <a:endParaRPr/>
                    </a:p>
                  </a:txBody>
                  <a:tcPr marT="91425" marB="91425" marR="68575" marL="68575">
                    <a:lnL cap="flat" cmpd="sng" w="12200">
                      <a:solidFill>
                        <a:srgbClr val="000000"/>
                      </a:solidFill>
                      <a:prstDash val="solid"/>
                      <a:round/>
                      <a:headEnd len="sm" w="sm" type="none"/>
                      <a:tailEnd len="sm" w="sm" type="none"/>
                    </a:lnL>
                    <a:lnR cap="flat" cmpd="sng" w="12200">
                      <a:solidFill>
                        <a:srgbClr val="000000"/>
                      </a:solidFill>
                      <a:prstDash val="solid"/>
                      <a:round/>
                      <a:headEnd len="sm" w="sm" type="none"/>
                      <a:tailEnd len="sm" w="sm" type="none"/>
                    </a:lnR>
                    <a:lnT cap="flat" cmpd="sng" w="12200">
                      <a:solidFill>
                        <a:srgbClr val="000000"/>
                      </a:solidFill>
                      <a:prstDash val="solid"/>
                      <a:round/>
                      <a:headEnd len="sm" w="sm" type="none"/>
                      <a:tailEnd len="sm" w="sm" type="none"/>
                    </a:lnT>
                    <a:lnB cap="flat" cmpd="sng" w="12200">
                      <a:solidFill>
                        <a:srgbClr val="000000"/>
                      </a:solidFill>
                      <a:prstDash val="solid"/>
                      <a:round/>
                      <a:headEnd len="sm" w="sm" type="none"/>
                      <a:tailEnd len="sm" w="sm" type="none"/>
                    </a:lnB>
                  </a:tcPr>
                </a:tc>
              </a:tr>
              <a:tr h="611750">
                <a:tc>
                  <a:txBody>
                    <a:bodyPr/>
                    <a:lstStyle/>
                    <a:p>
                      <a:pPr indent="0" lvl="0" marL="0" rtl="0" algn="l">
                        <a:lnSpc>
                          <a:spcPct val="115000"/>
                        </a:lnSpc>
                        <a:spcBef>
                          <a:spcPts val="1200"/>
                        </a:spcBef>
                        <a:spcAft>
                          <a:spcPts val="0"/>
                        </a:spcAft>
                        <a:buNone/>
                      </a:pPr>
                      <a:r>
                        <a:rPr lang="en"/>
                        <a:t>What is the molecular weight (to the nearest integer)</a:t>
                      </a:r>
                      <a:endParaRPr/>
                    </a:p>
                  </a:txBody>
                  <a:tcPr marT="91425" marB="91425" marR="68575" marL="68575">
                    <a:lnL cap="flat" cmpd="sng" w="12200">
                      <a:solidFill>
                        <a:srgbClr val="000000"/>
                      </a:solidFill>
                      <a:prstDash val="solid"/>
                      <a:round/>
                      <a:headEnd len="sm" w="sm" type="none"/>
                      <a:tailEnd len="sm" w="sm" type="none"/>
                    </a:lnL>
                    <a:lnR cap="flat" cmpd="sng" w="12200">
                      <a:solidFill>
                        <a:srgbClr val="000000"/>
                      </a:solidFill>
                      <a:prstDash val="solid"/>
                      <a:round/>
                      <a:headEnd len="sm" w="sm" type="none"/>
                      <a:tailEnd len="sm" w="sm" type="none"/>
                    </a:lnR>
                    <a:lnT cap="flat" cmpd="sng" w="12200">
                      <a:solidFill>
                        <a:srgbClr val="000000"/>
                      </a:solidFill>
                      <a:prstDash val="solid"/>
                      <a:round/>
                      <a:headEnd len="sm" w="sm" type="none"/>
                      <a:tailEnd len="sm" w="sm" type="none"/>
                    </a:lnT>
                    <a:lnB cap="flat" cmpd="sng" w="12200">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
                        <a:t> </a:t>
                      </a:r>
                      <a:endParaRPr/>
                    </a:p>
                  </a:txBody>
                  <a:tcPr marT="91425" marB="91425" marR="68575" marL="68575">
                    <a:lnL cap="flat" cmpd="sng" w="12200">
                      <a:solidFill>
                        <a:srgbClr val="000000"/>
                      </a:solidFill>
                      <a:prstDash val="solid"/>
                      <a:round/>
                      <a:headEnd len="sm" w="sm" type="none"/>
                      <a:tailEnd len="sm" w="sm" type="none"/>
                    </a:lnL>
                    <a:lnR cap="flat" cmpd="sng" w="12200">
                      <a:solidFill>
                        <a:srgbClr val="000000"/>
                      </a:solidFill>
                      <a:prstDash val="solid"/>
                      <a:round/>
                      <a:headEnd len="sm" w="sm" type="none"/>
                      <a:tailEnd len="sm" w="sm" type="none"/>
                    </a:lnR>
                    <a:lnT cap="flat" cmpd="sng" w="12200">
                      <a:solidFill>
                        <a:srgbClr val="000000"/>
                      </a:solidFill>
                      <a:prstDash val="solid"/>
                      <a:round/>
                      <a:headEnd len="sm" w="sm" type="none"/>
                      <a:tailEnd len="sm" w="sm" type="none"/>
                    </a:lnT>
                    <a:lnB cap="flat" cmpd="sng" w="12200">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
                        <a:t> </a:t>
                      </a:r>
                      <a:endParaRPr/>
                    </a:p>
                  </a:txBody>
                  <a:tcPr marT="91425" marB="91425" marR="68575" marL="68575">
                    <a:lnL cap="flat" cmpd="sng" w="12200">
                      <a:solidFill>
                        <a:srgbClr val="000000"/>
                      </a:solidFill>
                      <a:prstDash val="solid"/>
                      <a:round/>
                      <a:headEnd len="sm" w="sm" type="none"/>
                      <a:tailEnd len="sm" w="sm" type="none"/>
                    </a:lnL>
                    <a:lnR cap="flat" cmpd="sng" w="12200">
                      <a:solidFill>
                        <a:srgbClr val="000000"/>
                      </a:solidFill>
                      <a:prstDash val="solid"/>
                      <a:round/>
                      <a:headEnd len="sm" w="sm" type="none"/>
                      <a:tailEnd len="sm" w="sm" type="none"/>
                    </a:lnR>
                    <a:lnT cap="flat" cmpd="sng" w="12200">
                      <a:solidFill>
                        <a:srgbClr val="000000"/>
                      </a:solidFill>
                      <a:prstDash val="solid"/>
                      <a:round/>
                      <a:headEnd len="sm" w="sm" type="none"/>
                      <a:tailEnd len="sm" w="sm" type="none"/>
                    </a:lnT>
                    <a:lnB cap="flat" cmpd="sng" w="12200">
                      <a:solidFill>
                        <a:srgbClr val="000000"/>
                      </a:solidFill>
                      <a:prstDash val="solid"/>
                      <a:round/>
                      <a:headEnd len="sm" w="sm" type="none"/>
                      <a:tailEnd len="sm" w="sm" type="none"/>
                    </a:lnB>
                  </a:tcPr>
                </a:tc>
              </a:tr>
              <a:tr h="627775">
                <a:tc>
                  <a:txBody>
                    <a:bodyPr/>
                    <a:lstStyle/>
                    <a:p>
                      <a:pPr indent="0" lvl="0" marL="0" rtl="0" algn="l">
                        <a:lnSpc>
                          <a:spcPct val="115000"/>
                        </a:lnSpc>
                        <a:spcBef>
                          <a:spcPts val="1200"/>
                        </a:spcBef>
                        <a:spcAft>
                          <a:spcPts val="0"/>
                        </a:spcAft>
                        <a:buNone/>
                      </a:pPr>
                      <a:r>
                        <a:rPr lang="en"/>
                        <a:t>How well do you feel you understand this material?</a:t>
                      </a:r>
                      <a:endParaRPr/>
                    </a:p>
                  </a:txBody>
                  <a:tcPr marT="91425" marB="91425" marR="68575" marL="68575">
                    <a:lnL cap="flat" cmpd="sng" w="12200">
                      <a:solidFill>
                        <a:srgbClr val="000000"/>
                      </a:solidFill>
                      <a:prstDash val="solid"/>
                      <a:round/>
                      <a:headEnd len="sm" w="sm" type="none"/>
                      <a:tailEnd len="sm" w="sm" type="none"/>
                    </a:lnL>
                    <a:lnR cap="flat" cmpd="sng" w="12200">
                      <a:solidFill>
                        <a:srgbClr val="000000"/>
                      </a:solidFill>
                      <a:prstDash val="solid"/>
                      <a:round/>
                      <a:headEnd len="sm" w="sm" type="none"/>
                      <a:tailEnd len="sm" w="sm" type="none"/>
                    </a:lnR>
                    <a:lnT cap="flat" cmpd="sng" w="12200">
                      <a:solidFill>
                        <a:srgbClr val="000000"/>
                      </a:solidFill>
                      <a:prstDash val="solid"/>
                      <a:round/>
                      <a:headEnd len="sm" w="sm" type="none"/>
                      <a:tailEnd len="sm" w="sm" type="none"/>
                    </a:lnT>
                    <a:lnB cap="flat" cmpd="sng" w="12200">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
                        <a:t> </a:t>
                      </a:r>
                      <a:endParaRPr/>
                    </a:p>
                  </a:txBody>
                  <a:tcPr marT="91425" marB="91425" marR="68575" marL="68575">
                    <a:lnL cap="flat" cmpd="sng" w="12200">
                      <a:solidFill>
                        <a:srgbClr val="000000"/>
                      </a:solidFill>
                      <a:prstDash val="solid"/>
                      <a:round/>
                      <a:headEnd len="sm" w="sm" type="none"/>
                      <a:tailEnd len="sm" w="sm" type="none"/>
                    </a:lnL>
                    <a:lnR cap="flat" cmpd="sng" w="12200">
                      <a:solidFill>
                        <a:srgbClr val="000000"/>
                      </a:solidFill>
                      <a:prstDash val="solid"/>
                      <a:round/>
                      <a:headEnd len="sm" w="sm" type="none"/>
                      <a:tailEnd len="sm" w="sm" type="none"/>
                    </a:lnR>
                    <a:lnT cap="flat" cmpd="sng" w="12200">
                      <a:solidFill>
                        <a:srgbClr val="000000"/>
                      </a:solidFill>
                      <a:prstDash val="solid"/>
                      <a:round/>
                      <a:headEnd len="sm" w="sm" type="none"/>
                      <a:tailEnd len="sm" w="sm" type="none"/>
                    </a:lnT>
                    <a:lnB cap="flat" cmpd="sng" w="12200">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
                        <a:t> </a:t>
                      </a:r>
                      <a:endParaRPr/>
                    </a:p>
                  </a:txBody>
                  <a:tcPr marT="91425" marB="91425" marR="68575" marL="68575">
                    <a:lnL cap="flat" cmpd="sng" w="12200">
                      <a:solidFill>
                        <a:srgbClr val="000000"/>
                      </a:solidFill>
                      <a:prstDash val="solid"/>
                      <a:round/>
                      <a:headEnd len="sm" w="sm" type="none"/>
                      <a:tailEnd len="sm" w="sm" type="none"/>
                    </a:lnL>
                    <a:lnR cap="flat" cmpd="sng" w="12200">
                      <a:solidFill>
                        <a:srgbClr val="000000"/>
                      </a:solidFill>
                      <a:prstDash val="solid"/>
                      <a:round/>
                      <a:headEnd len="sm" w="sm" type="none"/>
                      <a:tailEnd len="sm" w="sm" type="none"/>
                    </a:lnR>
                    <a:lnT cap="flat" cmpd="sng" w="12200">
                      <a:solidFill>
                        <a:srgbClr val="000000"/>
                      </a:solidFill>
                      <a:prstDash val="solid"/>
                      <a:round/>
                      <a:headEnd len="sm" w="sm" type="none"/>
                      <a:tailEnd len="sm" w="sm" type="none"/>
                    </a:lnT>
                    <a:lnB cap="flat" cmpd="sng" w="12200">
                      <a:solidFill>
                        <a:srgbClr val="000000"/>
                      </a:solidFill>
                      <a:prstDash val="solid"/>
                      <a:round/>
                      <a:headEnd len="sm" w="sm" type="none"/>
                      <a:tailEnd len="sm" w="sm" type="none"/>
                    </a:lnB>
                  </a:tcPr>
                </a:tc>
              </a:tr>
            </a:tbl>
          </a:graphicData>
        </a:graphic>
      </p:graphicFrame>
      <p:pic>
        <p:nvPicPr>
          <p:cNvPr id="342" name="Google Shape;342;p49"/>
          <p:cNvPicPr preferRelativeResize="0"/>
          <p:nvPr/>
        </p:nvPicPr>
        <p:blipFill>
          <a:blip r:embed="rId3">
            <a:alphaModFix/>
          </a:blip>
          <a:stretch>
            <a:fillRect/>
          </a:stretch>
        </p:blipFill>
        <p:spPr>
          <a:xfrm>
            <a:off x="3709600" y="232525"/>
            <a:ext cx="942975" cy="485775"/>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A958C"/>
        </a:solidFill>
      </p:bgPr>
    </p:bg>
    <p:spTree>
      <p:nvGrpSpPr>
        <p:cNvPr id="346" name="Shape 346"/>
        <p:cNvGrpSpPr/>
        <p:nvPr/>
      </p:nvGrpSpPr>
      <p:grpSpPr>
        <a:xfrm>
          <a:off x="0" y="0"/>
          <a:ext cx="0" cy="0"/>
          <a:chOff x="0" y="0"/>
          <a:chExt cx="0" cy="0"/>
        </a:xfrm>
      </p:grpSpPr>
      <p:sp>
        <p:nvSpPr>
          <p:cNvPr id="347" name="Google Shape;347;p5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i="1" lang="en" sz="2120"/>
              <a:t>Spectroscopy</a:t>
            </a:r>
            <a:r>
              <a:rPr i="1" lang="en" sz="2120"/>
              <a:t> - TAPPs</a:t>
            </a:r>
            <a:endParaRPr i="1" sz="2120"/>
          </a:p>
        </p:txBody>
      </p:sp>
      <p:sp>
        <p:nvSpPr>
          <p:cNvPr id="348" name="Google Shape;348;p50"/>
          <p:cNvSpPr txBox="1"/>
          <p:nvPr>
            <p:ph idx="1" type="body"/>
          </p:nvPr>
        </p:nvSpPr>
        <p:spPr>
          <a:xfrm>
            <a:off x="202700" y="968025"/>
            <a:ext cx="2719200" cy="3878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t>Description of method:</a:t>
            </a:r>
            <a:endParaRPr b="1"/>
          </a:p>
          <a:p>
            <a:pPr indent="0" lvl="0" marL="0" rtl="0" algn="l">
              <a:spcBef>
                <a:spcPts val="1200"/>
              </a:spcBef>
              <a:spcAft>
                <a:spcPts val="1200"/>
              </a:spcAft>
              <a:buNone/>
            </a:pPr>
            <a:r>
              <a:rPr lang="en"/>
              <a:t>Students are divided into pairs and assigned roles as the “solver” and the “listener”. They are then presented with a series of problems, where the solver verbally works through the problem and the listener records the responses. They then switch roles for the next problem. This forces metacognition and clear thought processes.</a:t>
            </a:r>
            <a:endParaRPr/>
          </a:p>
        </p:txBody>
      </p:sp>
      <p:sp>
        <p:nvSpPr>
          <p:cNvPr id="349" name="Google Shape;349;p50"/>
          <p:cNvSpPr txBox="1"/>
          <p:nvPr>
            <p:ph idx="2" type="body"/>
          </p:nvPr>
        </p:nvSpPr>
        <p:spPr>
          <a:xfrm>
            <a:off x="3184075" y="968025"/>
            <a:ext cx="5648400" cy="3828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t>Implementation plan:</a:t>
            </a:r>
            <a:endParaRPr b="1"/>
          </a:p>
          <a:p>
            <a:pPr indent="0" lvl="0" marL="0" rtl="0" algn="l">
              <a:spcBef>
                <a:spcPts val="1200"/>
              </a:spcBef>
              <a:spcAft>
                <a:spcPts val="0"/>
              </a:spcAft>
              <a:buNone/>
            </a:pPr>
            <a:r>
              <a:rPr lang="en"/>
              <a:t>The instructor creates a series of 8-12 problems related to a topic under discussion (say splitting pattern for a labeled proton in a molecule).</a:t>
            </a:r>
            <a:endParaRPr/>
          </a:p>
          <a:p>
            <a:pPr indent="0" lvl="0" marL="0" rtl="0" algn="l">
              <a:spcBef>
                <a:spcPts val="1200"/>
              </a:spcBef>
              <a:spcAft>
                <a:spcPts val="0"/>
              </a:spcAft>
              <a:buNone/>
            </a:pPr>
            <a:r>
              <a:rPr lang="en"/>
              <a:t>The students then take turns verbally solving the problems</a:t>
            </a:r>
            <a:endParaRPr/>
          </a:p>
          <a:p>
            <a:pPr indent="0" lvl="0" marL="0" rtl="0" algn="l">
              <a:spcBef>
                <a:spcPts val="1200"/>
              </a:spcBef>
              <a:spcAft>
                <a:spcPts val="0"/>
              </a:spcAft>
              <a:buNone/>
            </a:pPr>
            <a:r>
              <a:rPr lang="en"/>
              <a:t>The instructor marks each solution as right or wrong, and uses this to target further instruction</a:t>
            </a:r>
            <a:endParaRPr/>
          </a:p>
          <a:p>
            <a:pPr indent="0" lvl="0" marL="0" rtl="0" algn="l">
              <a:spcBef>
                <a:spcPts val="1200"/>
              </a:spcBef>
              <a:spcAft>
                <a:spcPts val="1200"/>
              </a:spcAft>
              <a:buNone/>
            </a:pPr>
            <a:r>
              <a:rPr lang="en"/>
              <a:t>This could be easily strengthened with digital tools that provide instant feedback on if the final answer was correct or incorrect</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A958C"/>
        </a:solidFill>
      </p:bgPr>
    </p:bg>
    <p:spTree>
      <p:nvGrpSpPr>
        <p:cNvPr id="353" name="Shape 353"/>
        <p:cNvGrpSpPr/>
        <p:nvPr/>
      </p:nvGrpSpPr>
      <p:grpSpPr>
        <a:xfrm>
          <a:off x="0" y="0"/>
          <a:ext cx="0" cy="0"/>
          <a:chOff x="0" y="0"/>
          <a:chExt cx="0" cy="0"/>
        </a:xfrm>
      </p:grpSpPr>
      <p:sp>
        <p:nvSpPr>
          <p:cNvPr id="354" name="Google Shape;354;p5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i="1" lang="en" sz="2120"/>
              <a:t>S</a:t>
            </a:r>
            <a:r>
              <a:rPr i="1" lang="en" sz="2120"/>
              <a:t>pectroscopy</a:t>
            </a:r>
            <a:r>
              <a:rPr i="1" lang="en" sz="2120"/>
              <a:t> - Knowledge Grid</a:t>
            </a:r>
            <a:endParaRPr i="1" sz="2120"/>
          </a:p>
        </p:txBody>
      </p:sp>
      <p:sp>
        <p:nvSpPr>
          <p:cNvPr id="355" name="Google Shape;355;p51"/>
          <p:cNvSpPr txBox="1"/>
          <p:nvPr>
            <p:ph idx="1" type="body"/>
          </p:nvPr>
        </p:nvSpPr>
        <p:spPr>
          <a:xfrm>
            <a:off x="202700" y="968025"/>
            <a:ext cx="2719200" cy="3878100"/>
          </a:xfrm>
          <a:prstGeom prst="rect">
            <a:avLst/>
          </a:prstGeom>
        </p:spPr>
        <p:txBody>
          <a:bodyPr anchorCtr="0" anchor="t" bIns="91425" lIns="91425" spcFirstLastPara="1" rIns="91425" wrap="square" tIns="91425">
            <a:normAutofit fontScale="85000" lnSpcReduction="10000"/>
          </a:bodyPr>
          <a:lstStyle/>
          <a:p>
            <a:pPr indent="0" lvl="0" marL="0" rtl="0" algn="l">
              <a:spcBef>
                <a:spcPts val="0"/>
              </a:spcBef>
              <a:spcAft>
                <a:spcPts val="0"/>
              </a:spcAft>
              <a:buNone/>
            </a:pPr>
            <a:r>
              <a:rPr b="1" lang="en"/>
              <a:t>Description of method:</a:t>
            </a:r>
            <a:endParaRPr b="1"/>
          </a:p>
          <a:p>
            <a:pPr indent="0" lvl="0" marL="0" rtl="0" algn="l">
              <a:spcBef>
                <a:spcPts val="1200"/>
              </a:spcBef>
              <a:spcAft>
                <a:spcPts val="0"/>
              </a:spcAft>
              <a:buNone/>
            </a:pPr>
            <a:r>
              <a:rPr lang="en"/>
              <a:t>Spectroscopic methods result from the irradiation of a compound by electromagnetic radiation. When a compound absorbs electromagnetic radiation, the absorbed energy results in different types of transition depending on the region of the electromagnetic spectrum.</a:t>
            </a:r>
            <a:endParaRPr/>
          </a:p>
          <a:p>
            <a:pPr indent="0" lvl="0" marL="0" rtl="0" algn="l">
              <a:spcBef>
                <a:spcPts val="1200"/>
              </a:spcBef>
              <a:spcAft>
                <a:spcPts val="0"/>
              </a:spcAft>
              <a:buClr>
                <a:schemeClr val="dk1"/>
              </a:buClr>
              <a:buSzPct val="78571"/>
              <a:buFont typeface="Arial"/>
              <a:buNone/>
            </a:pPr>
            <a:r>
              <a:rPr lang="en"/>
              <a:t>Students will demonstrate their knowledge of spectroscopic methods and the electromagnetic spectrum by filling in the internal cells of a grid in which the first column and the top row provide key categories.</a:t>
            </a:r>
            <a:endParaRPr/>
          </a:p>
          <a:p>
            <a:pPr indent="0" lvl="0" marL="0" rtl="0" algn="l">
              <a:spcBef>
                <a:spcPts val="1200"/>
              </a:spcBef>
              <a:spcAft>
                <a:spcPts val="1200"/>
              </a:spcAft>
              <a:buNone/>
            </a:pPr>
            <a:r>
              <a:t/>
            </a:r>
            <a:endParaRPr/>
          </a:p>
        </p:txBody>
      </p:sp>
      <p:sp>
        <p:nvSpPr>
          <p:cNvPr id="356" name="Google Shape;356;p51"/>
          <p:cNvSpPr txBox="1"/>
          <p:nvPr>
            <p:ph idx="2" type="body"/>
          </p:nvPr>
        </p:nvSpPr>
        <p:spPr>
          <a:xfrm>
            <a:off x="3183900" y="992775"/>
            <a:ext cx="5648400" cy="3828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b="1" lang="en"/>
              <a:t>Implementation plan: (Example)</a:t>
            </a:r>
            <a:endParaRPr b="1"/>
          </a:p>
          <a:p>
            <a:pPr indent="0" lvl="0" marL="0" rtl="0" algn="l">
              <a:spcBef>
                <a:spcPts val="1200"/>
              </a:spcBef>
              <a:spcAft>
                <a:spcPts val="0"/>
              </a:spcAft>
              <a:buNone/>
            </a:pPr>
            <a:r>
              <a:rPr b="1" lang="en"/>
              <a:t>Based on the type of spectroscopy, fill in information about the region of the electromagnetic spectrum, type of transition, relative energy and wavelength. For the relative energy and wavelength, use low, higher, and highest.</a:t>
            </a:r>
            <a:endParaRPr b="1"/>
          </a:p>
          <a:p>
            <a:pPr indent="0" lvl="0" marL="0" rtl="0" algn="l">
              <a:spcBef>
                <a:spcPts val="0"/>
              </a:spcBef>
              <a:spcAft>
                <a:spcPts val="0"/>
              </a:spcAft>
              <a:buNone/>
            </a:pPr>
            <a:r>
              <a:t/>
            </a:r>
            <a:endParaRPr b="1"/>
          </a:p>
          <a:p>
            <a:pPr indent="0" lvl="0" marL="0" rtl="0" algn="l">
              <a:spcBef>
                <a:spcPts val="0"/>
              </a:spcBef>
              <a:spcAft>
                <a:spcPts val="0"/>
              </a:spcAft>
              <a:buClr>
                <a:schemeClr val="dk1"/>
              </a:buClr>
              <a:buSzPts val="1100"/>
              <a:buFont typeface="Arial"/>
              <a:buNone/>
            </a:pPr>
            <a:r>
              <a:t/>
            </a:r>
            <a:endParaRPr b="1"/>
          </a:p>
          <a:p>
            <a:pPr indent="0" lvl="0" marL="0" rtl="0" algn="l">
              <a:spcBef>
                <a:spcPts val="0"/>
              </a:spcBef>
              <a:spcAft>
                <a:spcPts val="0"/>
              </a:spcAft>
              <a:buClr>
                <a:schemeClr val="dk1"/>
              </a:buClr>
              <a:buSzPts val="1100"/>
              <a:buFont typeface="Arial"/>
              <a:buNone/>
            </a:pPr>
            <a:r>
              <a:t/>
            </a:r>
            <a:endParaRPr b="1"/>
          </a:p>
          <a:p>
            <a:pPr indent="0" lvl="0" marL="0" rtl="0" algn="l">
              <a:spcBef>
                <a:spcPts val="1200"/>
              </a:spcBef>
              <a:spcAft>
                <a:spcPts val="1200"/>
              </a:spcAft>
              <a:buClr>
                <a:schemeClr val="dk1"/>
              </a:buClr>
              <a:buSzPts val="1100"/>
              <a:buFont typeface="Arial"/>
              <a:buNone/>
            </a:pPr>
            <a:r>
              <a:t/>
            </a:r>
            <a:endParaRPr b="1"/>
          </a:p>
        </p:txBody>
      </p:sp>
      <p:graphicFrame>
        <p:nvGraphicFramePr>
          <p:cNvPr id="357" name="Google Shape;357;p51"/>
          <p:cNvGraphicFramePr/>
          <p:nvPr/>
        </p:nvGraphicFramePr>
        <p:xfrm>
          <a:off x="3183900" y="2571750"/>
          <a:ext cx="3000000" cy="3000000"/>
        </p:xfrm>
        <a:graphic>
          <a:graphicData uri="http://schemas.openxmlformats.org/drawingml/2006/table">
            <a:tbl>
              <a:tblPr>
                <a:noFill/>
                <a:tableStyleId>{2BD004F8-F398-46BC-B3F0-4333ED51622F}</a:tableStyleId>
              </a:tblPr>
              <a:tblGrid>
                <a:gridCol w="1113975"/>
                <a:gridCol w="1113975"/>
                <a:gridCol w="1113975"/>
                <a:gridCol w="1113975"/>
                <a:gridCol w="1113975"/>
              </a:tblGrid>
              <a:tr h="381000">
                <a:tc>
                  <a:txBody>
                    <a:bodyPr/>
                    <a:lstStyle/>
                    <a:p>
                      <a:pPr indent="0" lvl="0" marL="0" rtl="0" algn="l">
                        <a:spcBef>
                          <a:spcPts val="0"/>
                        </a:spcBef>
                        <a:spcAft>
                          <a:spcPts val="0"/>
                        </a:spcAft>
                        <a:buNone/>
                      </a:pPr>
                      <a:r>
                        <a:rPr lang="en" sz="1200"/>
                        <a:t>Spectroscopy</a:t>
                      </a:r>
                      <a:endParaRPr sz="1200"/>
                    </a:p>
                  </a:txBody>
                  <a:tcPr marT="91425" marB="91425" marR="91425" marL="91425"/>
                </a:tc>
                <a:tc>
                  <a:txBody>
                    <a:bodyPr/>
                    <a:lstStyle/>
                    <a:p>
                      <a:pPr indent="0" lvl="0" marL="0" rtl="0" algn="l">
                        <a:spcBef>
                          <a:spcPts val="0"/>
                        </a:spcBef>
                        <a:spcAft>
                          <a:spcPts val="0"/>
                        </a:spcAft>
                        <a:buNone/>
                      </a:pPr>
                      <a:r>
                        <a:rPr lang="en" sz="1200"/>
                        <a:t>Region of Spectrum</a:t>
                      </a:r>
                      <a:endParaRPr sz="1200"/>
                    </a:p>
                  </a:txBody>
                  <a:tcPr marT="91425" marB="91425" marR="91425" marL="91425"/>
                </a:tc>
                <a:tc>
                  <a:txBody>
                    <a:bodyPr/>
                    <a:lstStyle/>
                    <a:p>
                      <a:pPr indent="0" lvl="0" marL="0" rtl="0" algn="l">
                        <a:spcBef>
                          <a:spcPts val="0"/>
                        </a:spcBef>
                        <a:spcAft>
                          <a:spcPts val="0"/>
                        </a:spcAft>
                        <a:buNone/>
                      </a:pPr>
                      <a:r>
                        <a:rPr lang="en" sz="1200"/>
                        <a:t>Type of Transition</a:t>
                      </a:r>
                      <a:endParaRPr sz="1200"/>
                    </a:p>
                  </a:txBody>
                  <a:tcPr marT="91425" marB="91425" marR="91425" marL="91425"/>
                </a:tc>
                <a:tc>
                  <a:txBody>
                    <a:bodyPr/>
                    <a:lstStyle/>
                    <a:p>
                      <a:pPr indent="0" lvl="0" marL="0" rtl="0" algn="l">
                        <a:spcBef>
                          <a:spcPts val="0"/>
                        </a:spcBef>
                        <a:spcAft>
                          <a:spcPts val="0"/>
                        </a:spcAft>
                        <a:buNone/>
                      </a:pPr>
                      <a:r>
                        <a:rPr lang="en" sz="1200"/>
                        <a:t>Relative Energy</a:t>
                      </a:r>
                      <a:endParaRPr sz="1200"/>
                    </a:p>
                  </a:txBody>
                  <a:tcPr marT="91425" marB="91425" marR="91425" marL="91425"/>
                </a:tc>
                <a:tc>
                  <a:txBody>
                    <a:bodyPr/>
                    <a:lstStyle/>
                    <a:p>
                      <a:pPr indent="0" lvl="0" marL="0" rtl="0" algn="l">
                        <a:spcBef>
                          <a:spcPts val="0"/>
                        </a:spcBef>
                        <a:spcAft>
                          <a:spcPts val="0"/>
                        </a:spcAft>
                        <a:buNone/>
                      </a:pPr>
                      <a:r>
                        <a:rPr lang="en" sz="1200"/>
                        <a:t>Relative Wavelength</a:t>
                      </a:r>
                      <a:endParaRPr sz="1200"/>
                    </a:p>
                  </a:txBody>
                  <a:tcPr marT="91425" marB="91425" marR="91425" marL="91425"/>
                </a:tc>
              </a:tr>
              <a:tr h="381000">
                <a:tc>
                  <a:txBody>
                    <a:bodyPr/>
                    <a:lstStyle/>
                    <a:p>
                      <a:pPr indent="0" lvl="0" marL="0" rtl="0" algn="l">
                        <a:spcBef>
                          <a:spcPts val="0"/>
                        </a:spcBef>
                        <a:spcAft>
                          <a:spcPts val="0"/>
                        </a:spcAft>
                        <a:buNone/>
                      </a:pPr>
                      <a:r>
                        <a:rPr lang="en" sz="1200"/>
                        <a:t>NMR</a:t>
                      </a:r>
                      <a:endParaRPr sz="1200"/>
                    </a:p>
                  </a:txBody>
                  <a:tcPr marT="91425" marB="91425" marR="91425" marL="91425"/>
                </a:tc>
                <a:tc>
                  <a:txBody>
                    <a:bodyPr/>
                    <a:lstStyle/>
                    <a:p>
                      <a:pPr indent="0" lvl="0" marL="0" rtl="0" algn="l">
                        <a:spcBef>
                          <a:spcPts val="0"/>
                        </a:spcBef>
                        <a:spcAft>
                          <a:spcPts val="0"/>
                        </a:spcAft>
                        <a:buNone/>
                      </a:pPr>
                      <a:r>
                        <a:t/>
                      </a:r>
                      <a:endParaRPr sz="1200"/>
                    </a:p>
                  </a:txBody>
                  <a:tcPr marT="91425" marB="91425" marR="91425" marL="91425"/>
                </a:tc>
                <a:tc>
                  <a:txBody>
                    <a:bodyPr/>
                    <a:lstStyle/>
                    <a:p>
                      <a:pPr indent="0" lvl="0" marL="0" rtl="0" algn="l">
                        <a:spcBef>
                          <a:spcPts val="0"/>
                        </a:spcBef>
                        <a:spcAft>
                          <a:spcPts val="0"/>
                        </a:spcAft>
                        <a:buNone/>
                      </a:pPr>
                      <a:r>
                        <a:t/>
                      </a:r>
                      <a:endParaRPr sz="1200"/>
                    </a:p>
                  </a:txBody>
                  <a:tcPr marT="91425" marB="91425" marR="91425" marL="91425"/>
                </a:tc>
                <a:tc>
                  <a:txBody>
                    <a:bodyPr/>
                    <a:lstStyle/>
                    <a:p>
                      <a:pPr indent="0" lvl="0" marL="0" rtl="0" algn="l">
                        <a:spcBef>
                          <a:spcPts val="0"/>
                        </a:spcBef>
                        <a:spcAft>
                          <a:spcPts val="0"/>
                        </a:spcAft>
                        <a:buNone/>
                      </a:pPr>
                      <a:r>
                        <a:t/>
                      </a:r>
                      <a:endParaRPr sz="1200"/>
                    </a:p>
                  </a:txBody>
                  <a:tcPr marT="91425" marB="91425" marR="91425" marL="91425"/>
                </a:tc>
                <a:tc>
                  <a:txBody>
                    <a:bodyPr/>
                    <a:lstStyle/>
                    <a:p>
                      <a:pPr indent="0" lvl="0" marL="0" rtl="0" algn="l">
                        <a:spcBef>
                          <a:spcPts val="0"/>
                        </a:spcBef>
                        <a:spcAft>
                          <a:spcPts val="0"/>
                        </a:spcAft>
                        <a:buNone/>
                      </a:pPr>
                      <a:r>
                        <a:t/>
                      </a:r>
                      <a:endParaRPr sz="1200"/>
                    </a:p>
                  </a:txBody>
                  <a:tcPr marT="91425" marB="91425" marR="91425" marL="91425"/>
                </a:tc>
              </a:tr>
              <a:tr h="381000">
                <a:tc>
                  <a:txBody>
                    <a:bodyPr/>
                    <a:lstStyle/>
                    <a:p>
                      <a:pPr indent="0" lvl="0" marL="0" rtl="0" algn="l">
                        <a:spcBef>
                          <a:spcPts val="0"/>
                        </a:spcBef>
                        <a:spcAft>
                          <a:spcPts val="0"/>
                        </a:spcAft>
                        <a:buNone/>
                      </a:pPr>
                      <a:r>
                        <a:rPr lang="en" sz="1200"/>
                        <a:t>IR</a:t>
                      </a:r>
                      <a:endParaRPr sz="1200"/>
                    </a:p>
                  </a:txBody>
                  <a:tcPr marT="91425" marB="91425" marR="91425" marL="91425"/>
                </a:tc>
                <a:tc>
                  <a:txBody>
                    <a:bodyPr/>
                    <a:lstStyle/>
                    <a:p>
                      <a:pPr indent="0" lvl="0" marL="0" rtl="0" algn="l">
                        <a:spcBef>
                          <a:spcPts val="0"/>
                        </a:spcBef>
                        <a:spcAft>
                          <a:spcPts val="0"/>
                        </a:spcAft>
                        <a:buNone/>
                      </a:pPr>
                      <a:r>
                        <a:t/>
                      </a:r>
                      <a:endParaRPr sz="1200"/>
                    </a:p>
                  </a:txBody>
                  <a:tcPr marT="91425" marB="91425" marR="91425" marL="91425"/>
                </a:tc>
                <a:tc>
                  <a:txBody>
                    <a:bodyPr/>
                    <a:lstStyle/>
                    <a:p>
                      <a:pPr indent="0" lvl="0" marL="0" rtl="0" algn="l">
                        <a:spcBef>
                          <a:spcPts val="0"/>
                        </a:spcBef>
                        <a:spcAft>
                          <a:spcPts val="0"/>
                        </a:spcAft>
                        <a:buNone/>
                      </a:pPr>
                      <a:r>
                        <a:t/>
                      </a:r>
                      <a:endParaRPr sz="1200"/>
                    </a:p>
                  </a:txBody>
                  <a:tcPr marT="91425" marB="91425" marR="91425" marL="91425"/>
                </a:tc>
                <a:tc>
                  <a:txBody>
                    <a:bodyPr/>
                    <a:lstStyle/>
                    <a:p>
                      <a:pPr indent="0" lvl="0" marL="0" rtl="0" algn="l">
                        <a:spcBef>
                          <a:spcPts val="0"/>
                        </a:spcBef>
                        <a:spcAft>
                          <a:spcPts val="0"/>
                        </a:spcAft>
                        <a:buNone/>
                      </a:pPr>
                      <a:r>
                        <a:t/>
                      </a:r>
                      <a:endParaRPr sz="1200"/>
                    </a:p>
                  </a:txBody>
                  <a:tcPr marT="91425" marB="91425" marR="91425" marL="91425"/>
                </a:tc>
                <a:tc>
                  <a:txBody>
                    <a:bodyPr/>
                    <a:lstStyle/>
                    <a:p>
                      <a:pPr indent="0" lvl="0" marL="0" rtl="0" algn="l">
                        <a:spcBef>
                          <a:spcPts val="0"/>
                        </a:spcBef>
                        <a:spcAft>
                          <a:spcPts val="0"/>
                        </a:spcAft>
                        <a:buNone/>
                      </a:pPr>
                      <a:r>
                        <a:t/>
                      </a:r>
                      <a:endParaRPr sz="1200"/>
                    </a:p>
                  </a:txBody>
                  <a:tcPr marT="91425" marB="91425" marR="91425" marL="91425"/>
                </a:tc>
              </a:tr>
              <a:tr h="381000">
                <a:tc>
                  <a:txBody>
                    <a:bodyPr/>
                    <a:lstStyle/>
                    <a:p>
                      <a:pPr indent="0" lvl="0" marL="0" rtl="0" algn="l">
                        <a:spcBef>
                          <a:spcPts val="0"/>
                        </a:spcBef>
                        <a:spcAft>
                          <a:spcPts val="0"/>
                        </a:spcAft>
                        <a:buNone/>
                      </a:pPr>
                      <a:r>
                        <a:rPr lang="en" sz="1200"/>
                        <a:t>UV-Vis</a:t>
                      </a:r>
                      <a:endParaRPr sz="1200"/>
                    </a:p>
                  </a:txBody>
                  <a:tcPr marT="91425" marB="91425" marR="91425" marL="91425"/>
                </a:tc>
                <a:tc>
                  <a:txBody>
                    <a:bodyPr/>
                    <a:lstStyle/>
                    <a:p>
                      <a:pPr indent="0" lvl="0" marL="0" rtl="0" algn="l">
                        <a:spcBef>
                          <a:spcPts val="0"/>
                        </a:spcBef>
                        <a:spcAft>
                          <a:spcPts val="0"/>
                        </a:spcAft>
                        <a:buNone/>
                      </a:pPr>
                      <a:r>
                        <a:t/>
                      </a:r>
                      <a:endParaRPr sz="1200"/>
                    </a:p>
                  </a:txBody>
                  <a:tcPr marT="91425" marB="91425" marR="91425" marL="91425"/>
                </a:tc>
                <a:tc>
                  <a:txBody>
                    <a:bodyPr/>
                    <a:lstStyle/>
                    <a:p>
                      <a:pPr indent="0" lvl="0" marL="0" rtl="0" algn="l">
                        <a:spcBef>
                          <a:spcPts val="0"/>
                        </a:spcBef>
                        <a:spcAft>
                          <a:spcPts val="0"/>
                        </a:spcAft>
                        <a:buNone/>
                      </a:pPr>
                      <a:r>
                        <a:t/>
                      </a:r>
                      <a:endParaRPr sz="1200"/>
                    </a:p>
                  </a:txBody>
                  <a:tcPr marT="91425" marB="91425" marR="91425" marL="91425"/>
                </a:tc>
                <a:tc>
                  <a:txBody>
                    <a:bodyPr/>
                    <a:lstStyle/>
                    <a:p>
                      <a:pPr indent="0" lvl="0" marL="0" rtl="0" algn="l">
                        <a:spcBef>
                          <a:spcPts val="0"/>
                        </a:spcBef>
                        <a:spcAft>
                          <a:spcPts val="0"/>
                        </a:spcAft>
                        <a:buNone/>
                      </a:pPr>
                      <a:r>
                        <a:t/>
                      </a:r>
                      <a:endParaRPr sz="1200"/>
                    </a:p>
                  </a:txBody>
                  <a:tcPr marT="91425" marB="91425" marR="91425" marL="91425"/>
                </a:tc>
                <a:tc>
                  <a:txBody>
                    <a:bodyPr/>
                    <a:lstStyle/>
                    <a:p>
                      <a:pPr indent="0" lvl="0" marL="0" rtl="0" algn="l">
                        <a:spcBef>
                          <a:spcPts val="0"/>
                        </a:spcBef>
                        <a:spcAft>
                          <a:spcPts val="0"/>
                        </a:spcAft>
                        <a:buNone/>
                      </a:pPr>
                      <a:r>
                        <a:t/>
                      </a:r>
                      <a:endParaRPr sz="1200"/>
                    </a:p>
                  </a:txBody>
                  <a:tcPr marT="91425" marB="91425" marR="91425" marL="91425"/>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FE2F3"/>
        </a:solidFill>
      </p:bgPr>
    </p:bg>
    <p:spTree>
      <p:nvGrpSpPr>
        <p:cNvPr id="74" name="Shape 74"/>
        <p:cNvGrpSpPr/>
        <p:nvPr/>
      </p:nvGrpSpPr>
      <p:grpSpPr>
        <a:xfrm>
          <a:off x="0" y="0"/>
          <a:ext cx="0" cy="0"/>
          <a:chOff x="0" y="0"/>
          <a:chExt cx="0" cy="0"/>
        </a:xfrm>
      </p:grpSpPr>
      <p:sp>
        <p:nvSpPr>
          <p:cNvPr id="75" name="Google Shape;75;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i="1" lang="en" sz="2120"/>
              <a:t>Aldehydes and ketones - Structured Problem Solving</a:t>
            </a:r>
            <a:endParaRPr i="1" sz="2120"/>
          </a:p>
        </p:txBody>
      </p:sp>
      <p:sp>
        <p:nvSpPr>
          <p:cNvPr id="76" name="Google Shape;76;p16"/>
          <p:cNvSpPr txBox="1"/>
          <p:nvPr>
            <p:ph idx="2" type="body"/>
          </p:nvPr>
        </p:nvSpPr>
        <p:spPr>
          <a:xfrm>
            <a:off x="444200" y="968025"/>
            <a:ext cx="8388300" cy="3828600"/>
          </a:xfrm>
          <a:prstGeom prst="rect">
            <a:avLst/>
          </a:prstGeom>
        </p:spPr>
        <p:txBody>
          <a:bodyPr anchorCtr="0" anchor="t" bIns="91425" lIns="91425" spcFirstLastPara="1" rIns="91425" wrap="square" tIns="91425">
            <a:normAutofit lnSpcReduction="20000"/>
          </a:bodyPr>
          <a:lstStyle/>
          <a:p>
            <a:pPr indent="0" lvl="0" marL="0" rtl="0" algn="l">
              <a:lnSpc>
                <a:spcPct val="90000"/>
              </a:lnSpc>
              <a:spcBef>
                <a:spcPts val="1000"/>
              </a:spcBef>
              <a:spcAft>
                <a:spcPts val="0"/>
              </a:spcAft>
              <a:buClr>
                <a:schemeClr val="dk1"/>
              </a:buClr>
              <a:buSzPts val="1100"/>
              <a:buFont typeface="Arial"/>
              <a:buNone/>
            </a:pPr>
            <a:r>
              <a:rPr b="1" lang="en"/>
              <a:t>In class we discussed the addition of Grignard to aldehydes and ketones. Using the same principles, use the following reaction to address these statements/questions.</a:t>
            </a:r>
            <a:endParaRPr b="1"/>
          </a:p>
          <a:p>
            <a:pPr indent="0" lvl="0" marL="0" rtl="0" algn="l">
              <a:lnSpc>
                <a:spcPct val="90000"/>
              </a:lnSpc>
              <a:spcBef>
                <a:spcPts val="1000"/>
              </a:spcBef>
              <a:spcAft>
                <a:spcPts val="0"/>
              </a:spcAft>
              <a:buClr>
                <a:schemeClr val="dk1"/>
              </a:buClr>
              <a:buSzPts val="1100"/>
              <a:buFont typeface="Arial"/>
              <a:buNone/>
            </a:pPr>
            <a:r>
              <a:t/>
            </a:r>
            <a:endParaRPr b="1"/>
          </a:p>
          <a:p>
            <a:pPr indent="0" lvl="0" marL="0" rtl="0" algn="l">
              <a:lnSpc>
                <a:spcPct val="90000"/>
              </a:lnSpc>
              <a:spcBef>
                <a:spcPts val="1000"/>
              </a:spcBef>
              <a:spcAft>
                <a:spcPts val="0"/>
              </a:spcAft>
              <a:buClr>
                <a:schemeClr val="dk1"/>
              </a:buClr>
              <a:buSzPts val="1100"/>
              <a:buFont typeface="Arial"/>
              <a:buNone/>
            </a:pPr>
            <a:r>
              <a:t/>
            </a:r>
            <a:endParaRPr b="1"/>
          </a:p>
          <a:p>
            <a:pPr indent="0" lvl="0" marL="0" rtl="0" algn="l">
              <a:lnSpc>
                <a:spcPct val="90000"/>
              </a:lnSpc>
              <a:spcBef>
                <a:spcPts val="1000"/>
              </a:spcBef>
              <a:spcAft>
                <a:spcPts val="0"/>
              </a:spcAft>
              <a:buClr>
                <a:schemeClr val="dk1"/>
              </a:buClr>
              <a:buSzPts val="1100"/>
              <a:buFont typeface="Arial"/>
              <a:buNone/>
            </a:pPr>
            <a:r>
              <a:t/>
            </a:r>
            <a:endParaRPr b="1"/>
          </a:p>
          <a:p>
            <a:pPr indent="0" lvl="0" marL="0" rtl="0" algn="l">
              <a:lnSpc>
                <a:spcPct val="90000"/>
              </a:lnSpc>
              <a:spcBef>
                <a:spcPts val="1000"/>
              </a:spcBef>
              <a:spcAft>
                <a:spcPts val="0"/>
              </a:spcAft>
              <a:buClr>
                <a:schemeClr val="dk1"/>
              </a:buClr>
              <a:buSzPts val="1100"/>
              <a:buFont typeface="Arial"/>
              <a:buNone/>
            </a:pPr>
            <a:r>
              <a:rPr lang="en" sz="1500">
                <a:solidFill>
                  <a:schemeClr val="dk1"/>
                </a:solidFill>
                <a:latin typeface="Calibri"/>
                <a:ea typeface="Calibri"/>
                <a:cs typeface="Calibri"/>
                <a:sym typeface="Calibri"/>
              </a:rPr>
              <a:t>Identify the nucleophile and the electrophile.</a:t>
            </a:r>
            <a:endParaRPr sz="1500">
              <a:solidFill>
                <a:schemeClr val="dk1"/>
              </a:solidFill>
              <a:latin typeface="Calibri"/>
              <a:ea typeface="Calibri"/>
              <a:cs typeface="Calibri"/>
              <a:sym typeface="Calibri"/>
            </a:endParaRPr>
          </a:p>
          <a:p>
            <a:pPr indent="0" lvl="0" marL="0" rtl="0" algn="l">
              <a:lnSpc>
                <a:spcPct val="90000"/>
              </a:lnSpc>
              <a:spcBef>
                <a:spcPts val="1000"/>
              </a:spcBef>
              <a:spcAft>
                <a:spcPts val="0"/>
              </a:spcAft>
              <a:buClr>
                <a:schemeClr val="dk1"/>
              </a:buClr>
              <a:buSzPts val="1100"/>
              <a:buFont typeface="Arial"/>
              <a:buNone/>
            </a:pPr>
            <a:r>
              <a:rPr lang="en" sz="1500">
                <a:solidFill>
                  <a:schemeClr val="dk1"/>
                </a:solidFill>
                <a:latin typeface="Calibri"/>
                <a:ea typeface="Calibri"/>
                <a:cs typeface="Calibri"/>
                <a:sym typeface="Calibri"/>
              </a:rPr>
              <a:t>What is the purpose/role of THF?</a:t>
            </a:r>
            <a:endParaRPr sz="1500">
              <a:solidFill>
                <a:schemeClr val="dk1"/>
              </a:solidFill>
              <a:latin typeface="Calibri"/>
              <a:ea typeface="Calibri"/>
              <a:cs typeface="Calibri"/>
              <a:sym typeface="Calibri"/>
            </a:endParaRPr>
          </a:p>
          <a:p>
            <a:pPr indent="0" lvl="0" marL="0" rtl="0" algn="l">
              <a:lnSpc>
                <a:spcPct val="90000"/>
              </a:lnSpc>
              <a:spcBef>
                <a:spcPts val="1000"/>
              </a:spcBef>
              <a:spcAft>
                <a:spcPts val="0"/>
              </a:spcAft>
              <a:buClr>
                <a:schemeClr val="dk1"/>
              </a:buClr>
              <a:buSzPts val="1100"/>
              <a:buFont typeface="Arial"/>
              <a:buNone/>
            </a:pPr>
            <a:r>
              <a:rPr lang="en" sz="1500">
                <a:solidFill>
                  <a:schemeClr val="dk1"/>
                </a:solidFill>
                <a:latin typeface="Calibri"/>
                <a:ea typeface="Calibri"/>
                <a:cs typeface="Calibri"/>
                <a:sym typeface="Calibri"/>
              </a:rPr>
              <a:t>Does the sodium methyl carbonate have a good leaving group? If yes, what is it?</a:t>
            </a:r>
            <a:endParaRPr sz="1500">
              <a:solidFill>
                <a:schemeClr val="dk1"/>
              </a:solidFill>
              <a:latin typeface="Calibri"/>
              <a:ea typeface="Calibri"/>
              <a:cs typeface="Calibri"/>
              <a:sym typeface="Calibri"/>
            </a:endParaRPr>
          </a:p>
          <a:p>
            <a:pPr indent="0" lvl="0" marL="0" rtl="0" algn="l">
              <a:lnSpc>
                <a:spcPct val="90000"/>
              </a:lnSpc>
              <a:spcBef>
                <a:spcPts val="1000"/>
              </a:spcBef>
              <a:spcAft>
                <a:spcPts val="0"/>
              </a:spcAft>
              <a:buClr>
                <a:schemeClr val="dk1"/>
              </a:buClr>
              <a:buSzPts val="1100"/>
              <a:buFont typeface="Arial"/>
              <a:buNone/>
            </a:pPr>
            <a:r>
              <a:rPr lang="en" sz="1500">
                <a:solidFill>
                  <a:schemeClr val="dk1"/>
                </a:solidFill>
                <a:latin typeface="Calibri"/>
                <a:ea typeface="Calibri"/>
                <a:cs typeface="Calibri"/>
                <a:sym typeface="Calibri"/>
              </a:rPr>
              <a:t>Why do we need two equivalents of the sodium methyl carbonate per Grignard reagent equivalent?</a:t>
            </a:r>
            <a:endParaRPr sz="1500">
              <a:solidFill>
                <a:schemeClr val="dk1"/>
              </a:solidFill>
              <a:latin typeface="Calibri"/>
              <a:ea typeface="Calibri"/>
              <a:cs typeface="Calibri"/>
              <a:sym typeface="Calibri"/>
            </a:endParaRPr>
          </a:p>
          <a:p>
            <a:pPr indent="0" lvl="0" marL="0" rtl="0" algn="l">
              <a:lnSpc>
                <a:spcPct val="90000"/>
              </a:lnSpc>
              <a:spcBef>
                <a:spcPts val="1000"/>
              </a:spcBef>
              <a:spcAft>
                <a:spcPts val="0"/>
              </a:spcAft>
              <a:buClr>
                <a:schemeClr val="dk1"/>
              </a:buClr>
              <a:buSzPts val="1100"/>
              <a:buFont typeface="Arial"/>
              <a:buNone/>
            </a:pPr>
            <a:r>
              <a:rPr lang="en" sz="1500">
                <a:solidFill>
                  <a:schemeClr val="dk1"/>
                </a:solidFill>
                <a:latin typeface="Calibri"/>
                <a:ea typeface="Calibri"/>
                <a:cs typeface="Calibri"/>
                <a:sym typeface="Calibri"/>
              </a:rPr>
              <a:t>D</a:t>
            </a:r>
            <a:r>
              <a:rPr lang="en" sz="1500">
                <a:solidFill>
                  <a:schemeClr val="dk1"/>
                </a:solidFill>
                <a:latin typeface="Calibri"/>
                <a:ea typeface="Calibri"/>
                <a:cs typeface="Calibri"/>
                <a:sym typeface="Calibri"/>
              </a:rPr>
              <a:t>raw the mechanism (without Mg complexation) for the reaction between a Grignard reagent and the sodium methyl carbonate. </a:t>
            </a:r>
            <a:endParaRPr sz="1500">
              <a:solidFill>
                <a:schemeClr val="dk1"/>
              </a:solidFill>
              <a:latin typeface="Calibri"/>
              <a:ea typeface="Calibri"/>
              <a:cs typeface="Calibri"/>
              <a:sym typeface="Calibri"/>
            </a:endParaRPr>
          </a:p>
          <a:p>
            <a:pPr indent="0" lvl="0" marL="0" rtl="0" algn="l">
              <a:lnSpc>
                <a:spcPct val="90000"/>
              </a:lnSpc>
              <a:spcBef>
                <a:spcPts val="1000"/>
              </a:spcBef>
              <a:spcAft>
                <a:spcPts val="0"/>
              </a:spcAft>
              <a:buClr>
                <a:schemeClr val="dk1"/>
              </a:buClr>
              <a:buSzPts val="1100"/>
              <a:buFont typeface="Arial"/>
              <a:buNone/>
            </a:pPr>
            <a:r>
              <a:rPr lang="en" sz="1500">
                <a:solidFill>
                  <a:schemeClr val="dk1"/>
                </a:solidFill>
                <a:latin typeface="Calibri"/>
                <a:ea typeface="Calibri"/>
                <a:cs typeface="Calibri"/>
                <a:sym typeface="Calibri"/>
              </a:rPr>
              <a:t>Predict the product of the reaction.</a:t>
            </a:r>
            <a:endParaRPr sz="1500">
              <a:solidFill>
                <a:schemeClr val="dk1"/>
              </a:solidFill>
              <a:latin typeface="Calibri"/>
              <a:ea typeface="Calibri"/>
              <a:cs typeface="Calibri"/>
              <a:sym typeface="Calibri"/>
            </a:endParaRPr>
          </a:p>
          <a:p>
            <a:pPr indent="0" lvl="0" marL="0" rtl="0" algn="l">
              <a:lnSpc>
                <a:spcPct val="90000"/>
              </a:lnSpc>
              <a:spcBef>
                <a:spcPts val="1000"/>
              </a:spcBef>
              <a:spcAft>
                <a:spcPts val="0"/>
              </a:spcAft>
              <a:buClr>
                <a:schemeClr val="dk1"/>
              </a:buClr>
              <a:buSzPts val="1100"/>
              <a:buFont typeface="Arial"/>
              <a:buNone/>
            </a:pPr>
            <a:r>
              <a:rPr lang="en" sz="1500">
                <a:solidFill>
                  <a:schemeClr val="dk1"/>
                </a:solidFill>
                <a:latin typeface="Calibri"/>
                <a:ea typeface="Calibri"/>
                <a:cs typeface="Calibri"/>
                <a:sym typeface="Calibri"/>
              </a:rPr>
              <a:t>How is this reaction similar to the Grignard addition discussed in class? How is this reaction different?</a:t>
            </a:r>
            <a:endParaRPr b="1"/>
          </a:p>
        </p:txBody>
      </p:sp>
      <p:pic>
        <p:nvPicPr>
          <p:cNvPr id="77" name="Google Shape;77;p16"/>
          <p:cNvPicPr preferRelativeResize="0"/>
          <p:nvPr/>
        </p:nvPicPr>
        <p:blipFill>
          <a:blip r:embed="rId3">
            <a:alphaModFix/>
          </a:blip>
          <a:stretch>
            <a:fillRect/>
          </a:stretch>
        </p:blipFill>
        <p:spPr>
          <a:xfrm>
            <a:off x="2740275" y="1589025"/>
            <a:ext cx="3663450" cy="67165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A958C"/>
        </a:solidFill>
      </p:bgPr>
    </p:bg>
    <p:spTree>
      <p:nvGrpSpPr>
        <p:cNvPr id="361" name="Shape 361"/>
        <p:cNvGrpSpPr/>
        <p:nvPr/>
      </p:nvGrpSpPr>
      <p:grpSpPr>
        <a:xfrm>
          <a:off x="0" y="0"/>
          <a:ext cx="0" cy="0"/>
          <a:chOff x="0" y="0"/>
          <a:chExt cx="0" cy="0"/>
        </a:xfrm>
      </p:grpSpPr>
      <p:sp>
        <p:nvSpPr>
          <p:cNvPr id="362" name="Google Shape;362;p5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i="1" lang="en" sz="2120"/>
              <a:t>Spectroscopy - Knowledge Grid</a:t>
            </a:r>
            <a:endParaRPr i="1" sz="2120"/>
          </a:p>
        </p:txBody>
      </p:sp>
      <p:graphicFrame>
        <p:nvGraphicFramePr>
          <p:cNvPr id="363" name="Google Shape;363;p52"/>
          <p:cNvGraphicFramePr/>
          <p:nvPr/>
        </p:nvGraphicFramePr>
        <p:xfrm>
          <a:off x="556250" y="1733165"/>
          <a:ext cx="3000000" cy="3000000"/>
        </p:xfrm>
        <a:graphic>
          <a:graphicData uri="http://schemas.openxmlformats.org/drawingml/2006/table">
            <a:tbl>
              <a:tblPr>
                <a:noFill/>
                <a:tableStyleId>{2BD004F8-F398-46BC-B3F0-4333ED51622F}</a:tableStyleId>
              </a:tblPr>
              <a:tblGrid>
                <a:gridCol w="1319675"/>
                <a:gridCol w="1319675"/>
                <a:gridCol w="1319675"/>
                <a:gridCol w="1319675"/>
                <a:gridCol w="1319675"/>
                <a:gridCol w="1319675"/>
              </a:tblGrid>
              <a:tr h="1167825">
                <a:tc>
                  <a:txBody>
                    <a:bodyPr/>
                    <a:lstStyle/>
                    <a:p>
                      <a:pPr indent="0" lvl="0" marL="0" rtl="0" algn="l">
                        <a:spcBef>
                          <a:spcPts val="0"/>
                        </a:spcBef>
                        <a:spcAft>
                          <a:spcPts val="0"/>
                        </a:spcAft>
                        <a:buNone/>
                      </a:pPr>
                      <a:r>
                        <a:rPr lang="en" sz="1200"/>
                        <a:t>Spectroscopy</a:t>
                      </a:r>
                      <a:endParaRPr sz="1200"/>
                    </a:p>
                  </a:txBody>
                  <a:tcPr marT="91425" marB="91425" marR="91425" marL="91425"/>
                </a:tc>
                <a:tc>
                  <a:txBody>
                    <a:bodyPr/>
                    <a:lstStyle/>
                    <a:p>
                      <a:pPr indent="0" lvl="0" marL="0" rtl="0" algn="l">
                        <a:spcBef>
                          <a:spcPts val="0"/>
                        </a:spcBef>
                        <a:spcAft>
                          <a:spcPts val="0"/>
                        </a:spcAft>
                        <a:buNone/>
                      </a:pPr>
                      <a:r>
                        <a:rPr lang="en" sz="1200"/>
                        <a:t>Region of Spectrum</a:t>
                      </a:r>
                      <a:endParaRPr sz="1200"/>
                    </a:p>
                  </a:txBody>
                  <a:tcPr marT="91425" marB="91425" marR="91425" marL="91425"/>
                </a:tc>
                <a:tc>
                  <a:txBody>
                    <a:bodyPr/>
                    <a:lstStyle/>
                    <a:p>
                      <a:pPr indent="0" lvl="0" marL="0" rtl="0" algn="l">
                        <a:spcBef>
                          <a:spcPts val="0"/>
                        </a:spcBef>
                        <a:spcAft>
                          <a:spcPts val="0"/>
                        </a:spcAft>
                        <a:buNone/>
                      </a:pPr>
                      <a:r>
                        <a:rPr lang="en" sz="1200"/>
                        <a:t>Type of Transition</a:t>
                      </a:r>
                      <a:endParaRPr sz="1200"/>
                    </a:p>
                  </a:txBody>
                  <a:tcPr marT="91425" marB="91425" marR="91425" marL="91425"/>
                </a:tc>
                <a:tc>
                  <a:txBody>
                    <a:bodyPr/>
                    <a:lstStyle/>
                    <a:p>
                      <a:pPr indent="0" lvl="0" marL="0" rtl="0" algn="l">
                        <a:spcBef>
                          <a:spcPts val="0"/>
                        </a:spcBef>
                        <a:spcAft>
                          <a:spcPts val="0"/>
                        </a:spcAft>
                        <a:buNone/>
                      </a:pPr>
                      <a:r>
                        <a:rPr lang="en" sz="1200"/>
                        <a:t>Relative Energy</a:t>
                      </a:r>
                      <a:endParaRPr sz="1200"/>
                    </a:p>
                  </a:txBody>
                  <a:tcPr marT="91425" marB="91425" marR="91425" marL="91425"/>
                </a:tc>
                <a:tc>
                  <a:txBody>
                    <a:bodyPr/>
                    <a:lstStyle/>
                    <a:p>
                      <a:pPr indent="0" lvl="0" marL="0" rtl="0" algn="l">
                        <a:spcBef>
                          <a:spcPts val="0"/>
                        </a:spcBef>
                        <a:spcAft>
                          <a:spcPts val="0"/>
                        </a:spcAft>
                        <a:buNone/>
                      </a:pPr>
                      <a:r>
                        <a:rPr lang="en" sz="1200"/>
                        <a:t>Relative Wavelength</a:t>
                      </a:r>
                      <a:endParaRPr sz="1200"/>
                    </a:p>
                  </a:txBody>
                  <a:tcPr marT="91425" marB="91425" marR="91425" marL="91425"/>
                </a:tc>
                <a:tc>
                  <a:txBody>
                    <a:bodyPr/>
                    <a:lstStyle/>
                    <a:p>
                      <a:pPr indent="0" lvl="0" marL="0" rtl="0" algn="l">
                        <a:spcBef>
                          <a:spcPts val="0"/>
                        </a:spcBef>
                        <a:spcAft>
                          <a:spcPts val="0"/>
                        </a:spcAft>
                        <a:buNone/>
                      </a:pPr>
                      <a:r>
                        <a:rPr lang="en" sz="1200"/>
                        <a:t>Chemical Information</a:t>
                      </a:r>
                      <a:endParaRPr sz="1200"/>
                    </a:p>
                  </a:txBody>
                  <a:tcPr marT="91425" marB="91425" marR="91425" marL="91425"/>
                </a:tc>
              </a:tr>
              <a:tr h="608250">
                <a:tc>
                  <a:txBody>
                    <a:bodyPr/>
                    <a:lstStyle/>
                    <a:p>
                      <a:pPr indent="0" lvl="0" marL="0" rtl="0" algn="l">
                        <a:spcBef>
                          <a:spcPts val="0"/>
                        </a:spcBef>
                        <a:spcAft>
                          <a:spcPts val="0"/>
                        </a:spcAft>
                        <a:buNone/>
                      </a:pPr>
                      <a:r>
                        <a:rPr lang="en" sz="1200"/>
                        <a:t>NMR</a:t>
                      </a:r>
                      <a:endParaRPr sz="1200"/>
                    </a:p>
                  </a:txBody>
                  <a:tcPr marT="91425" marB="91425" marR="91425" marL="91425"/>
                </a:tc>
                <a:tc>
                  <a:txBody>
                    <a:bodyPr/>
                    <a:lstStyle/>
                    <a:p>
                      <a:pPr indent="0" lvl="0" marL="0" rtl="0" algn="l">
                        <a:spcBef>
                          <a:spcPts val="0"/>
                        </a:spcBef>
                        <a:spcAft>
                          <a:spcPts val="0"/>
                        </a:spcAft>
                        <a:buNone/>
                      </a:pPr>
                      <a:r>
                        <a:t/>
                      </a:r>
                      <a:endParaRPr sz="1200"/>
                    </a:p>
                  </a:txBody>
                  <a:tcPr marT="91425" marB="91425" marR="91425" marL="91425"/>
                </a:tc>
                <a:tc>
                  <a:txBody>
                    <a:bodyPr/>
                    <a:lstStyle/>
                    <a:p>
                      <a:pPr indent="0" lvl="0" marL="0" rtl="0" algn="l">
                        <a:spcBef>
                          <a:spcPts val="0"/>
                        </a:spcBef>
                        <a:spcAft>
                          <a:spcPts val="0"/>
                        </a:spcAft>
                        <a:buNone/>
                      </a:pPr>
                      <a:r>
                        <a:t/>
                      </a:r>
                      <a:endParaRPr sz="1200"/>
                    </a:p>
                  </a:txBody>
                  <a:tcPr marT="91425" marB="91425" marR="91425" marL="91425"/>
                </a:tc>
                <a:tc>
                  <a:txBody>
                    <a:bodyPr/>
                    <a:lstStyle/>
                    <a:p>
                      <a:pPr indent="0" lvl="0" marL="0" rtl="0" algn="l">
                        <a:spcBef>
                          <a:spcPts val="0"/>
                        </a:spcBef>
                        <a:spcAft>
                          <a:spcPts val="0"/>
                        </a:spcAft>
                        <a:buNone/>
                      </a:pPr>
                      <a:r>
                        <a:t/>
                      </a:r>
                      <a:endParaRPr sz="1200"/>
                    </a:p>
                  </a:txBody>
                  <a:tcPr marT="91425" marB="91425" marR="91425" marL="91425"/>
                </a:tc>
                <a:tc>
                  <a:txBody>
                    <a:bodyPr/>
                    <a:lstStyle/>
                    <a:p>
                      <a:pPr indent="0" lvl="0" marL="0" rtl="0" algn="l">
                        <a:spcBef>
                          <a:spcPts val="0"/>
                        </a:spcBef>
                        <a:spcAft>
                          <a:spcPts val="0"/>
                        </a:spcAft>
                        <a:buNone/>
                      </a:pPr>
                      <a:r>
                        <a:t/>
                      </a:r>
                      <a:endParaRPr sz="1200"/>
                    </a:p>
                  </a:txBody>
                  <a:tcPr marT="91425" marB="91425" marR="91425" marL="91425"/>
                </a:tc>
                <a:tc>
                  <a:txBody>
                    <a:bodyPr/>
                    <a:lstStyle/>
                    <a:p>
                      <a:pPr indent="0" lvl="0" marL="0" rtl="0" algn="l">
                        <a:spcBef>
                          <a:spcPts val="0"/>
                        </a:spcBef>
                        <a:spcAft>
                          <a:spcPts val="0"/>
                        </a:spcAft>
                        <a:buNone/>
                      </a:pPr>
                      <a:r>
                        <a:t/>
                      </a:r>
                      <a:endParaRPr sz="1200"/>
                    </a:p>
                  </a:txBody>
                  <a:tcPr marT="91425" marB="91425" marR="91425" marL="91425"/>
                </a:tc>
              </a:tr>
              <a:tr h="608250">
                <a:tc>
                  <a:txBody>
                    <a:bodyPr/>
                    <a:lstStyle/>
                    <a:p>
                      <a:pPr indent="0" lvl="0" marL="0" rtl="0" algn="l">
                        <a:spcBef>
                          <a:spcPts val="0"/>
                        </a:spcBef>
                        <a:spcAft>
                          <a:spcPts val="0"/>
                        </a:spcAft>
                        <a:buNone/>
                      </a:pPr>
                      <a:r>
                        <a:rPr lang="en" sz="1200"/>
                        <a:t>IR</a:t>
                      </a:r>
                      <a:endParaRPr sz="1200"/>
                    </a:p>
                  </a:txBody>
                  <a:tcPr marT="91425" marB="91425" marR="91425" marL="91425"/>
                </a:tc>
                <a:tc>
                  <a:txBody>
                    <a:bodyPr/>
                    <a:lstStyle/>
                    <a:p>
                      <a:pPr indent="0" lvl="0" marL="0" rtl="0" algn="l">
                        <a:spcBef>
                          <a:spcPts val="0"/>
                        </a:spcBef>
                        <a:spcAft>
                          <a:spcPts val="0"/>
                        </a:spcAft>
                        <a:buNone/>
                      </a:pPr>
                      <a:r>
                        <a:t/>
                      </a:r>
                      <a:endParaRPr sz="1200"/>
                    </a:p>
                  </a:txBody>
                  <a:tcPr marT="91425" marB="91425" marR="91425" marL="91425"/>
                </a:tc>
                <a:tc>
                  <a:txBody>
                    <a:bodyPr/>
                    <a:lstStyle/>
                    <a:p>
                      <a:pPr indent="0" lvl="0" marL="0" rtl="0" algn="l">
                        <a:spcBef>
                          <a:spcPts val="0"/>
                        </a:spcBef>
                        <a:spcAft>
                          <a:spcPts val="0"/>
                        </a:spcAft>
                        <a:buNone/>
                      </a:pPr>
                      <a:r>
                        <a:t/>
                      </a:r>
                      <a:endParaRPr sz="1200"/>
                    </a:p>
                  </a:txBody>
                  <a:tcPr marT="91425" marB="91425" marR="91425" marL="91425"/>
                </a:tc>
                <a:tc>
                  <a:txBody>
                    <a:bodyPr/>
                    <a:lstStyle/>
                    <a:p>
                      <a:pPr indent="0" lvl="0" marL="0" rtl="0" algn="l">
                        <a:spcBef>
                          <a:spcPts val="0"/>
                        </a:spcBef>
                        <a:spcAft>
                          <a:spcPts val="0"/>
                        </a:spcAft>
                        <a:buNone/>
                      </a:pPr>
                      <a:r>
                        <a:t/>
                      </a:r>
                      <a:endParaRPr sz="1200"/>
                    </a:p>
                  </a:txBody>
                  <a:tcPr marT="91425" marB="91425" marR="91425" marL="91425"/>
                </a:tc>
                <a:tc>
                  <a:txBody>
                    <a:bodyPr/>
                    <a:lstStyle/>
                    <a:p>
                      <a:pPr indent="0" lvl="0" marL="0" rtl="0" algn="l">
                        <a:spcBef>
                          <a:spcPts val="0"/>
                        </a:spcBef>
                        <a:spcAft>
                          <a:spcPts val="0"/>
                        </a:spcAft>
                        <a:buNone/>
                      </a:pPr>
                      <a:r>
                        <a:t/>
                      </a:r>
                      <a:endParaRPr sz="1200"/>
                    </a:p>
                  </a:txBody>
                  <a:tcPr marT="91425" marB="91425" marR="91425" marL="91425"/>
                </a:tc>
                <a:tc>
                  <a:txBody>
                    <a:bodyPr/>
                    <a:lstStyle/>
                    <a:p>
                      <a:pPr indent="0" lvl="0" marL="0" rtl="0" algn="l">
                        <a:spcBef>
                          <a:spcPts val="0"/>
                        </a:spcBef>
                        <a:spcAft>
                          <a:spcPts val="0"/>
                        </a:spcAft>
                        <a:buNone/>
                      </a:pPr>
                      <a:r>
                        <a:t/>
                      </a:r>
                      <a:endParaRPr sz="1200"/>
                    </a:p>
                  </a:txBody>
                  <a:tcPr marT="91425" marB="91425" marR="91425" marL="91425"/>
                </a:tc>
              </a:tr>
              <a:tr h="608250">
                <a:tc>
                  <a:txBody>
                    <a:bodyPr/>
                    <a:lstStyle/>
                    <a:p>
                      <a:pPr indent="0" lvl="0" marL="0" rtl="0" algn="l">
                        <a:spcBef>
                          <a:spcPts val="0"/>
                        </a:spcBef>
                        <a:spcAft>
                          <a:spcPts val="0"/>
                        </a:spcAft>
                        <a:buNone/>
                      </a:pPr>
                      <a:r>
                        <a:rPr lang="en" sz="1200"/>
                        <a:t>UV-Vis</a:t>
                      </a:r>
                      <a:endParaRPr sz="1200"/>
                    </a:p>
                  </a:txBody>
                  <a:tcPr marT="91425" marB="91425" marR="91425" marL="91425"/>
                </a:tc>
                <a:tc>
                  <a:txBody>
                    <a:bodyPr/>
                    <a:lstStyle/>
                    <a:p>
                      <a:pPr indent="0" lvl="0" marL="0" rtl="0" algn="l">
                        <a:spcBef>
                          <a:spcPts val="0"/>
                        </a:spcBef>
                        <a:spcAft>
                          <a:spcPts val="0"/>
                        </a:spcAft>
                        <a:buNone/>
                      </a:pPr>
                      <a:r>
                        <a:t/>
                      </a:r>
                      <a:endParaRPr sz="1200"/>
                    </a:p>
                  </a:txBody>
                  <a:tcPr marT="91425" marB="91425" marR="91425" marL="91425"/>
                </a:tc>
                <a:tc>
                  <a:txBody>
                    <a:bodyPr/>
                    <a:lstStyle/>
                    <a:p>
                      <a:pPr indent="0" lvl="0" marL="0" rtl="0" algn="l">
                        <a:spcBef>
                          <a:spcPts val="0"/>
                        </a:spcBef>
                        <a:spcAft>
                          <a:spcPts val="0"/>
                        </a:spcAft>
                        <a:buNone/>
                      </a:pPr>
                      <a:r>
                        <a:t/>
                      </a:r>
                      <a:endParaRPr sz="1200"/>
                    </a:p>
                  </a:txBody>
                  <a:tcPr marT="91425" marB="91425" marR="91425" marL="91425"/>
                </a:tc>
                <a:tc>
                  <a:txBody>
                    <a:bodyPr/>
                    <a:lstStyle/>
                    <a:p>
                      <a:pPr indent="0" lvl="0" marL="0" rtl="0" algn="l">
                        <a:spcBef>
                          <a:spcPts val="0"/>
                        </a:spcBef>
                        <a:spcAft>
                          <a:spcPts val="0"/>
                        </a:spcAft>
                        <a:buNone/>
                      </a:pPr>
                      <a:r>
                        <a:t/>
                      </a:r>
                      <a:endParaRPr sz="1200"/>
                    </a:p>
                  </a:txBody>
                  <a:tcPr marT="91425" marB="91425" marR="91425" marL="91425"/>
                </a:tc>
                <a:tc>
                  <a:txBody>
                    <a:bodyPr/>
                    <a:lstStyle/>
                    <a:p>
                      <a:pPr indent="0" lvl="0" marL="0" rtl="0" algn="l">
                        <a:spcBef>
                          <a:spcPts val="0"/>
                        </a:spcBef>
                        <a:spcAft>
                          <a:spcPts val="0"/>
                        </a:spcAft>
                        <a:buNone/>
                      </a:pPr>
                      <a:r>
                        <a:t/>
                      </a:r>
                      <a:endParaRPr sz="1200"/>
                    </a:p>
                  </a:txBody>
                  <a:tcPr marT="91425" marB="91425" marR="91425" marL="91425"/>
                </a:tc>
                <a:tc>
                  <a:txBody>
                    <a:bodyPr/>
                    <a:lstStyle/>
                    <a:p>
                      <a:pPr indent="0" lvl="0" marL="0" rtl="0" algn="l">
                        <a:spcBef>
                          <a:spcPts val="0"/>
                        </a:spcBef>
                        <a:spcAft>
                          <a:spcPts val="0"/>
                        </a:spcAft>
                        <a:buNone/>
                      </a:pPr>
                      <a:r>
                        <a:t/>
                      </a:r>
                      <a:endParaRPr sz="1200"/>
                    </a:p>
                  </a:txBody>
                  <a:tcPr marT="91425" marB="91425" marR="91425" marL="91425"/>
                </a:tc>
              </a:tr>
            </a:tbl>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4A7D6"/>
        </a:solidFill>
      </p:bgPr>
    </p:bg>
    <p:spTree>
      <p:nvGrpSpPr>
        <p:cNvPr id="367" name="Shape 367"/>
        <p:cNvGrpSpPr/>
        <p:nvPr/>
      </p:nvGrpSpPr>
      <p:grpSpPr>
        <a:xfrm>
          <a:off x="0" y="0"/>
          <a:ext cx="0" cy="0"/>
          <a:chOff x="0" y="0"/>
          <a:chExt cx="0" cy="0"/>
        </a:xfrm>
      </p:grpSpPr>
      <p:sp>
        <p:nvSpPr>
          <p:cNvPr id="368" name="Google Shape;368;p5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i="1" lang="en" sz="2120"/>
              <a:t>Stereochemistry</a:t>
            </a:r>
            <a:r>
              <a:rPr i="1" lang="en" sz="2120"/>
              <a:t> - Structured Problem Solving</a:t>
            </a:r>
            <a:endParaRPr i="1" sz="2120"/>
          </a:p>
        </p:txBody>
      </p:sp>
      <p:sp>
        <p:nvSpPr>
          <p:cNvPr id="369" name="Google Shape;369;p53"/>
          <p:cNvSpPr txBox="1"/>
          <p:nvPr>
            <p:ph idx="1" type="body"/>
          </p:nvPr>
        </p:nvSpPr>
        <p:spPr>
          <a:xfrm>
            <a:off x="202700" y="968025"/>
            <a:ext cx="2719200" cy="3878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t>Description of method:</a:t>
            </a:r>
            <a:endParaRPr b="1"/>
          </a:p>
          <a:p>
            <a:pPr indent="0" lvl="0" marL="0" rtl="0" algn="l">
              <a:spcBef>
                <a:spcPts val="1200"/>
              </a:spcBef>
              <a:spcAft>
                <a:spcPts val="1200"/>
              </a:spcAft>
              <a:buNone/>
            </a:pPr>
            <a:r>
              <a:rPr lang="en"/>
              <a:t>This seems similar to “scaffolding” of practice problems, but on a much more macro level, applied to a larger problem. Students are given this complex problem and a process to solve it. Perhaps most importantly, all members of the group must agree to a solution and be able to </a:t>
            </a:r>
            <a:r>
              <a:rPr b="1" lang="en"/>
              <a:t>explain both the answer and the strategy used to solve the problem</a:t>
            </a:r>
            <a:endParaRPr/>
          </a:p>
        </p:txBody>
      </p:sp>
      <p:sp>
        <p:nvSpPr>
          <p:cNvPr id="370" name="Google Shape;370;p53"/>
          <p:cNvSpPr txBox="1"/>
          <p:nvPr>
            <p:ph idx="2" type="body"/>
          </p:nvPr>
        </p:nvSpPr>
        <p:spPr>
          <a:xfrm>
            <a:off x="3184075" y="968025"/>
            <a:ext cx="5648400" cy="38286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b="1" lang="en"/>
              <a:t>Implementation plan:</a:t>
            </a:r>
            <a:endParaRPr b="1"/>
          </a:p>
          <a:p>
            <a:pPr indent="0" lvl="0" marL="0" rtl="0" algn="l">
              <a:spcBef>
                <a:spcPts val="1200"/>
              </a:spcBef>
              <a:spcAft>
                <a:spcPts val="0"/>
              </a:spcAft>
              <a:buNone/>
            </a:pPr>
            <a:r>
              <a:rPr lang="en"/>
              <a:t>I could actually see this working well in a lab setting. Secondary alkyl halides can undergo either SN1 or SN2 reactions depending on conditions. Groups could be assigned a (chiral) alkyl halide and set of reaction conditions and be asked to determine which mechanism is favored. They would have to use knowledge of stereochemistry of each mechanism combined with techniques for assessing optical purity such as polarimetry (or chiral chromatography if resources allow)</a:t>
            </a:r>
            <a:endParaRPr/>
          </a:p>
          <a:p>
            <a:pPr indent="-317500" lvl="0" marL="457200" rtl="0" algn="l">
              <a:spcBef>
                <a:spcPts val="1200"/>
              </a:spcBef>
              <a:spcAft>
                <a:spcPts val="0"/>
              </a:spcAft>
              <a:buSzPts val="1400"/>
              <a:buAutoNum type="arabicParenR"/>
            </a:pPr>
            <a:r>
              <a:rPr lang="en"/>
              <a:t>Make sure students understand the mechanism</a:t>
            </a:r>
            <a:endParaRPr/>
          </a:p>
          <a:p>
            <a:pPr indent="-317500" lvl="0" marL="457200" rtl="0" algn="l">
              <a:spcBef>
                <a:spcPts val="0"/>
              </a:spcBef>
              <a:spcAft>
                <a:spcPts val="0"/>
              </a:spcAft>
              <a:buSzPts val="1400"/>
              <a:buAutoNum type="arabicParenR"/>
            </a:pPr>
            <a:r>
              <a:rPr lang="en"/>
              <a:t>Students must think about the stereochemical implications of the mechanism</a:t>
            </a:r>
            <a:endParaRPr/>
          </a:p>
          <a:p>
            <a:pPr indent="-317500" lvl="0" marL="457200" rtl="0" algn="l">
              <a:spcBef>
                <a:spcPts val="0"/>
              </a:spcBef>
              <a:spcAft>
                <a:spcPts val="0"/>
              </a:spcAft>
              <a:buSzPts val="1400"/>
              <a:buAutoNum type="arabicParenR"/>
            </a:pPr>
            <a:r>
              <a:rPr lang="en"/>
              <a:t>Students are provided their reaction conditions and they should plan an experiment</a:t>
            </a:r>
            <a:endParaRPr/>
          </a:p>
          <a:p>
            <a:pPr indent="-317500" lvl="0" marL="457200" rtl="0" algn="l">
              <a:spcBef>
                <a:spcPts val="0"/>
              </a:spcBef>
              <a:spcAft>
                <a:spcPts val="0"/>
              </a:spcAft>
              <a:buSzPts val="1400"/>
              <a:buAutoNum type="arabicParenR"/>
            </a:pPr>
            <a:r>
              <a:rPr lang="en"/>
              <a:t>Students should determine how they will measure the outcome and relate back to the mechanism</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4A7D6"/>
        </a:solidFill>
      </p:bgPr>
    </p:bg>
    <p:spTree>
      <p:nvGrpSpPr>
        <p:cNvPr id="374" name="Shape 374"/>
        <p:cNvGrpSpPr/>
        <p:nvPr/>
      </p:nvGrpSpPr>
      <p:grpSpPr>
        <a:xfrm>
          <a:off x="0" y="0"/>
          <a:ext cx="0" cy="0"/>
          <a:chOff x="0" y="0"/>
          <a:chExt cx="0" cy="0"/>
        </a:xfrm>
      </p:grpSpPr>
      <p:sp>
        <p:nvSpPr>
          <p:cNvPr id="375" name="Google Shape;375;p5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i="1" lang="en" sz="2120"/>
              <a:t>Stereochemistry</a:t>
            </a:r>
            <a:r>
              <a:rPr i="1" lang="en" sz="2120"/>
              <a:t> - Round Table</a:t>
            </a:r>
            <a:endParaRPr i="1" sz="2120"/>
          </a:p>
        </p:txBody>
      </p:sp>
      <p:sp>
        <p:nvSpPr>
          <p:cNvPr id="376" name="Google Shape;376;p54"/>
          <p:cNvSpPr txBox="1"/>
          <p:nvPr>
            <p:ph idx="1" type="body"/>
          </p:nvPr>
        </p:nvSpPr>
        <p:spPr>
          <a:xfrm>
            <a:off x="202700" y="968025"/>
            <a:ext cx="2719200" cy="38781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b="1" lang="en"/>
              <a:t>Description of method:</a:t>
            </a:r>
            <a:endParaRPr b="1"/>
          </a:p>
          <a:p>
            <a:pPr indent="0" lvl="0" marL="0" rtl="0" algn="l">
              <a:spcBef>
                <a:spcPts val="1200"/>
              </a:spcBef>
              <a:spcAft>
                <a:spcPts val="0"/>
              </a:spcAft>
              <a:buClr>
                <a:schemeClr val="dk1"/>
              </a:buClr>
              <a:buSzPts val="1100"/>
              <a:buFont typeface="Arial"/>
              <a:buNone/>
            </a:pPr>
            <a:r>
              <a:rPr lang="en"/>
              <a:t>At the beginning of class students would get into a group (maybe 10 min) and discuss a list of terms for the chapter.  Based on a handout they will all have some input for the answers.  They can pass this around and all have input to their preferred question.  A group leader will be designated and expected to present answers based on how I want to implement it.</a:t>
            </a:r>
            <a:endParaRPr/>
          </a:p>
          <a:p>
            <a:pPr indent="0" lvl="0" marL="0" rtl="0" algn="l">
              <a:spcBef>
                <a:spcPts val="1200"/>
              </a:spcBef>
              <a:spcAft>
                <a:spcPts val="1200"/>
              </a:spcAft>
              <a:buNone/>
            </a:pPr>
            <a:r>
              <a:t/>
            </a:r>
            <a:endParaRPr/>
          </a:p>
        </p:txBody>
      </p:sp>
      <p:sp>
        <p:nvSpPr>
          <p:cNvPr id="377" name="Google Shape;377;p54"/>
          <p:cNvSpPr txBox="1"/>
          <p:nvPr>
            <p:ph idx="2" type="body"/>
          </p:nvPr>
        </p:nvSpPr>
        <p:spPr>
          <a:xfrm>
            <a:off x="3184075" y="968025"/>
            <a:ext cx="5648400" cy="3828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t>Implementation plan:</a:t>
            </a:r>
            <a:endParaRPr b="1"/>
          </a:p>
          <a:p>
            <a:pPr indent="0" lvl="0" marL="0" rtl="0" algn="l">
              <a:spcBef>
                <a:spcPts val="1200"/>
              </a:spcBef>
              <a:spcAft>
                <a:spcPts val="0"/>
              </a:spcAft>
              <a:buNone/>
            </a:pPr>
            <a:r>
              <a:rPr b="1" lang="en" sz="1200"/>
              <a:t>I would predesignate </a:t>
            </a:r>
            <a:r>
              <a:rPr b="1" lang="en" sz="1200"/>
              <a:t>groups and group leaders at the beginning of class.  Students are given a handout of specific terms for the chapter, which they can lookup in their textbook or handouts I have on our LMS.  After they discuss these terms for a designated time (10-15 min) I would ask each team leader to be the voice of the group and input their answers in Kahoot. We could then discuss each question and an example that is shown in the question and how it applies. </a:t>
            </a:r>
            <a:endParaRPr b="1" sz="1200"/>
          </a:p>
          <a:p>
            <a:pPr indent="0" lvl="0" marL="0" rtl="0" algn="l">
              <a:spcBef>
                <a:spcPts val="1200"/>
              </a:spcBef>
              <a:spcAft>
                <a:spcPts val="1200"/>
              </a:spcAft>
              <a:buNone/>
            </a:pPr>
            <a:r>
              <a:rPr b="1" lang="en" sz="1200"/>
              <a:t>I would expect many correct responses to the definitions however when it comes to discussing the examples given in each definition there might be a variety of answers.</a:t>
            </a:r>
            <a:endParaRPr b="1" sz="1200"/>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4A7D6"/>
        </a:solidFill>
      </p:bgPr>
    </p:bg>
    <p:spTree>
      <p:nvGrpSpPr>
        <p:cNvPr id="381" name="Shape 381"/>
        <p:cNvGrpSpPr/>
        <p:nvPr/>
      </p:nvGrpSpPr>
      <p:grpSpPr>
        <a:xfrm>
          <a:off x="0" y="0"/>
          <a:ext cx="0" cy="0"/>
          <a:chOff x="0" y="0"/>
          <a:chExt cx="0" cy="0"/>
        </a:xfrm>
      </p:grpSpPr>
      <p:sp>
        <p:nvSpPr>
          <p:cNvPr id="382" name="Google Shape;382;p5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i="1" lang="en" sz="2120"/>
              <a:t>Stereochemistry - Round Table</a:t>
            </a:r>
            <a:endParaRPr i="1" sz="2120"/>
          </a:p>
        </p:txBody>
      </p:sp>
      <p:sp>
        <p:nvSpPr>
          <p:cNvPr id="383" name="Google Shape;383;p55"/>
          <p:cNvSpPr txBox="1"/>
          <p:nvPr>
            <p:ph idx="1" type="body"/>
          </p:nvPr>
        </p:nvSpPr>
        <p:spPr>
          <a:xfrm>
            <a:off x="202700" y="968025"/>
            <a:ext cx="2719200" cy="3878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t>Description of method:</a:t>
            </a:r>
            <a:endParaRPr b="1"/>
          </a:p>
          <a:p>
            <a:pPr indent="0" lvl="0" marL="0" rtl="0" algn="l">
              <a:spcBef>
                <a:spcPts val="1200"/>
              </a:spcBef>
              <a:spcAft>
                <a:spcPts val="1200"/>
              </a:spcAft>
              <a:buNone/>
            </a:pPr>
            <a:r>
              <a:rPr lang="en"/>
              <a:t>At the beginning of class students would get into a group (maybe 10 min) and discuss a list of terms for the chapter.  Based on a handout they will all have some input for the answers.  A group leader will be designated and expected to present answers based on how I want to implement it.</a:t>
            </a:r>
            <a:endParaRPr/>
          </a:p>
        </p:txBody>
      </p:sp>
      <p:sp>
        <p:nvSpPr>
          <p:cNvPr id="384" name="Google Shape;384;p55"/>
          <p:cNvSpPr txBox="1"/>
          <p:nvPr>
            <p:ph idx="2" type="body"/>
          </p:nvPr>
        </p:nvSpPr>
        <p:spPr>
          <a:xfrm>
            <a:off x="3184075" y="968025"/>
            <a:ext cx="5648400" cy="3828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t>Implementation plan:</a:t>
            </a:r>
            <a:endParaRPr b="1"/>
          </a:p>
          <a:p>
            <a:pPr indent="0" lvl="0" marL="0" rtl="0" algn="l">
              <a:spcBef>
                <a:spcPts val="1200"/>
              </a:spcBef>
              <a:spcAft>
                <a:spcPts val="1200"/>
              </a:spcAft>
              <a:buNone/>
            </a:pPr>
            <a:r>
              <a:t/>
            </a:r>
            <a:endParaRPr b="1" sz="1200"/>
          </a:p>
        </p:txBody>
      </p:sp>
      <p:pic>
        <p:nvPicPr>
          <p:cNvPr id="385" name="Google Shape;385;p55"/>
          <p:cNvPicPr preferRelativeResize="0"/>
          <p:nvPr/>
        </p:nvPicPr>
        <p:blipFill>
          <a:blip r:embed="rId3">
            <a:alphaModFix/>
          </a:blip>
          <a:stretch>
            <a:fillRect/>
          </a:stretch>
        </p:blipFill>
        <p:spPr>
          <a:xfrm>
            <a:off x="3163361" y="1595525"/>
            <a:ext cx="5689825" cy="2779226"/>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4A7D6"/>
        </a:solidFill>
      </p:bgPr>
    </p:bg>
    <p:spTree>
      <p:nvGrpSpPr>
        <p:cNvPr id="389" name="Shape 389"/>
        <p:cNvGrpSpPr/>
        <p:nvPr/>
      </p:nvGrpSpPr>
      <p:grpSpPr>
        <a:xfrm>
          <a:off x="0" y="0"/>
          <a:ext cx="0" cy="0"/>
          <a:chOff x="0" y="0"/>
          <a:chExt cx="0" cy="0"/>
        </a:xfrm>
      </p:grpSpPr>
      <p:sp>
        <p:nvSpPr>
          <p:cNvPr id="390" name="Google Shape;390;p5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i="1" lang="en" sz="2120"/>
              <a:t>Stereochemistry</a:t>
            </a:r>
            <a:r>
              <a:rPr i="1" lang="en" sz="2120"/>
              <a:t> - Background Knowledge Probe</a:t>
            </a:r>
            <a:endParaRPr i="1" sz="2120"/>
          </a:p>
        </p:txBody>
      </p:sp>
      <p:sp>
        <p:nvSpPr>
          <p:cNvPr id="391" name="Google Shape;391;p56"/>
          <p:cNvSpPr txBox="1"/>
          <p:nvPr>
            <p:ph idx="1" type="body"/>
          </p:nvPr>
        </p:nvSpPr>
        <p:spPr>
          <a:xfrm>
            <a:off x="202700" y="968025"/>
            <a:ext cx="2719200" cy="417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000"/>
              <a:t>Description of method:</a:t>
            </a:r>
            <a:endParaRPr b="1" sz="1000">
              <a:solidFill>
                <a:schemeClr val="dk1"/>
              </a:solidFill>
            </a:endParaRPr>
          </a:p>
          <a:p>
            <a:pPr indent="457200" lvl="0" marL="0" rtl="0" algn="l">
              <a:spcBef>
                <a:spcPts val="1200"/>
              </a:spcBef>
              <a:spcAft>
                <a:spcPts val="0"/>
              </a:spcAft>
              <a:buClr>
                <a:schemeClr val="dk1"/>
              </a:buClr>
              <a:buSzPts val="1100"/>
              <a:buFont typeface="Arial"/>
              <a:buNone/>
            </a:pPr>
            <a:r>
              <a:rPr lang="en" sz="800">
                <a:solidFill>
                  <a:schemeClr val="dk1"/>
                </a:solidFill>
              </a:rPr>
              <a:t>Background Knowledge Probe is a LAT used to collect feedback on students’ prior learning including knowledge critical to scaffolding, and misconceptions that may hinder learning.</a:t>
            </a:r>
            <a:endParaRPr sz="800">
              <a:solidFill>
                <a:schemeClr val="dk1"/>
              </a:solidFill>
            </a:endParaRPr>
          </a:p>
          <a:p>
            <a:pPr indent="457200" lvl="0" marL="0" rtl="0" algn="l">
              <a:spcBef>
                <a:spcPts val="0"/>
              </a:spcBef>
              <a:spcAft>
                <a:spcPts val="0"/>
              </a:spcAft>
              <a:buClr>
                <a:schemeClr val="dk1"/>
              </a:buClr>
              <a:buSzPts val="1100"/>
              <a:buFont typeface="Arial"/>
              <a:buNone/>
            </a:pPr>
            <a:r>
              <a:rPr lang="en" sz="800">
                <a:solidFill>
                  <a:schemeClr val="dk1"/>
                </a:solidFill>
              </a:rPr>
              <a:t>In this LAT, the instructor prepares a short survey at the beginning of a course or before the start of a new unit or lesson. The instructor can use the collected data to fine-tune teaching strategies to better meet student needs.</a:t>
            </a:r>
            <a:endParaRPr sz="800">
              <a:solidFill>
                <a:schemeClr val="dk1"/>
              </a:solidFill>
            </a:endParaRPr>
          </a:p>
          <a:p>
            <a:pPr indent="457200" lvl="0" marL="0" rtl="0" algn="l">
              <a:spcBef>
                <a:spcPts val="0"/>
              </a:spcBef>
              <a:spcAft>
                <a:spcPts val="0"/>
              </a:spcAft>
              <a:buClr>
                <a:schemeClr val="dk1"/>
              </a:buClr>
              <a:buSzPts val="1100"/>
              <a:buFont typeface="Arial"/>
              <a:buNone/>
            </a:pPr>
            <a:r>
              <a:rPr lang="en" sz="800">
                <a:solidFill>
                  <a:schemeClr val="dk1"/>
                </a:solidFill>
              </a:rPr>
              <a:t>Students complete the short survey prepared by the instructor, including articulating their level of confidence in the understanding of the material.</a:t>
            </a:r>
            <a:endParaRPr sz="800">
              <a:solidFill>
                <a:schemeClr val="dk1"/>
              </a:solidFill>
            </a:endParaRPr>
          </a:p>
          <a:p>
            <a:pPr indent="457200" lvl="0" marL="0" rtl="0" algn="l">
              <a:spcBef>
                <a:spcPts val="0"/>
              </a:spcBef>
              <a:spcAft>
                <a:spcPts val="0"/>
              </a:spcAft>
              <a:buClr>
                <a:schemeClr val="dk1"/>
              </a:buClr>
              <a:buSzPts val="1100"/>
              <a:buFont typeface="Arial"/>
              <a:buNone/>
            </a:pPr>
            <a:r>
              <a:rPr lang="en" sz="800">
                <a:solidFill>
                  <a:schemeClr val="dk1"/>
                </a:solidFill>
              </a:rPr>
              <a:t>The Background Knowledge Probe can serve as a pretest and typically elicits more detailed information than other techniques. This information may include misconceptions, confidence, and knowledge of key concepts and terms. It can help address problems related to low motivation and insufficient class preparation because it helps instructors identify and tailor instruction to students’ needs.</a:t>
            </a:r>
            <a:endParaRPr sz="800">
              <a:solidFill>
                <a:schemeClr val="dk1"/>
              </a:solidFill>
            </a:endParaRPr>
          </a:p>
          <a:p>
            <a:pPr indent="457200" lvl="0" marL="0" rtl="0" algn="l">
              <a:spcBef>
                <a:spcPts val="0"/>
              </a:spcBef>
              <a:spcAft>
                <a:spcPts val="0"/>
              </a:spcAft>
              <a:buNone/>
            </a:pPr>
            <a:r>
              <a:rPr lang="en" sz="800">
                <a:solidFill>
                  <a:schemeClr val="dk1"/>
                </a:solidFill>
              </a:rPr>
              <a:t>However, this LAT may not be suitable for courses that emphasize integration, synthesis, and evaluation as it may not uncover incorrect or incomplete knowledge, attitudes, or values.</a:t>
            </a:r>
            <a:endParaRPr sz="800">
              <a:solidFill>
                <a:schemeClr val="dk1"/>
              </a:solidFill>
            </a:endParaRPr>
          </a:p>
        </p:txBody>
      </p:sp>
      <p:sp>
        <p:nvSpPr>
          <p:cNvPr id="392" name="Google Shape;392;p56"/>
          <p:cNvSpPr txBox="1"/>
          <p:nvPr>
            <p:ph idx="2" type="body"/>
          </p:nvPr>
        </p:nvSpPr>
        <p:spPr>
          <a:xfrm>
            <a:off x="3184075" y="968025"/>
            <a:ext cx="5648400" cy="4053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sz="1000"/>
              <a:t>Implementation plan:</a:t>
            </a:r>
            <a:endParaRPr b="1" sz="1000"/>
          </a:p>
          <a:p>
            <a:pPr indent="0" lvl="0" marL="0" rtl="0" algn="l">
              <a:spcBef>
                <a:spcPts val="1200"/>
              </a:spcBef>
              <a:spcAft>
                <a:spcPts val="0"/>
              </a:spcAft>
              <a:buNone/>
            </a:pPr>
            <a:r>
              <a:rPr lang="en" sz="800">
                <a:solidFill>
                  <a:schemeClr val="dk1"/>
                </a:solidFill>
              </a:rPr>
              <a:t>Learning objective: </a:t>
            </a:r>
            <a:r>
              <a:rPr lang="en" sz="800">
                <a:solidFill>
                  <a:schemeClr val="dk1"/>
                </a:solidFill>
              </a:rPr>
              <a:t>Identify the structural relationship between two molecules.</a:t>
            </a:r>
            <a:endParaRPr sz="800">
              <a:solidFill>
                <a:schemeClr val="dk1"/>
              </a:solidFill>
            </a:endParaRPr>
          </a:p>
          <a:p>
            <a:pPr indent="0" lvl="0" marL="0" rtl="0" algn="l">
              <a:spcBef>
                <a:spcPts val="1200"/>
              </a:spcBef>
              <a:spcAft>
                <a:spcPts val="0"/>
              </a:spcAft>
              <a:buNone/>
            </a:pPr>
            <a:r>
              <a:rPr lang="en" sz="800">
                <a:solidFill>
                  <a:schemeClr val="dk1"/>
                </a:solidFill>
              </a:rPr>
              <a:t>Background Knowledge Probe: Answer the following questions and rate your confidence in your answer from 1 (low) to 5 (high).</a:t>
            </a:r>
            <a:endParaRPr sz="800">
              <a:solidFill>
                <a:schemeClr val="dk1"/>
              </a:solidFill>
            </a:endParaRPr>
          </a:p>
          <a:p>
            <a:pPr indent="-279400" lvl="0" marL="457200" rtl="0" algn="l">
              <a:spcBef>
                <a:spcPts val="1200"/>
              </a:spcBef>
              <a:spcAft>
                <a:spcPts val="0"/>
              </a:spcAft>
              <a:buClr>
                <a:schemeClr val="dk1"/>
              </a:buClr>
              <a:buSzPts val="800"/>
              <a:buAutoNum type="arabicPeriod"/>
            </a:pPr>
            <a:r>
              <a:rPr lang="en" sz="800">
                <a:solidFill>
                  <a:schemeClr val="dk1"/>
                </a:solidFill>
              </a:rPr>
              <a:t>Define “isomer”. Confidence: </a:t>
            </a:r>
            <a:endParaRPr sz="800">
              <a:solidFill>
                <a:schemeClr val="dk1"/>
              </a:solidFill>
            </a:endParaRPr>
          </a:p>
          <a:p>
            <a:pPr indent="-279400" lvl="0" marL="457200" rtl="0" algn="l">
              <a:spcBef>
                <a:spcPts val="0"/>
              </a:spcBef>
              <a:spcAft>
                <a:spcPts val="0"/>
              </a:spcAft>
              <a:buClr>
                <a:schemeClr val="dk1"/>
              </a:buClr>
              <a:buSzPts val="800"/>
              <a:buAutoNum type="arabicPeriod"/>
            </a:pPr>
            <a:r>
              <a:rPr lang="en" sz="800">
                <a:solidFill>
                  <a:schemeClr val="dk1"/>
                </a:solidFill>
              </a:rPr>
              <a:t>Distinguish between conformational, constitutional, and configurational isomers. Confidence:</a:t>
            </a:r>
            <a:endParaRPr sz="800">
              <a:solidFill>
                <a:schemeClr val="dk1"/>
              </a:solidFill>
            </a:endParaRPr>
          </a:p>
          <a:p>
            <a:pPr indent="-279400" lvl="0" marL="457200" rtl="0" algn="l">
              <a:spcBef>
                <a:spcPts val="0"/>
              </a:spcBef>
              <a:spcAft>
                <a:spcPts val="0"/>
              </a:spcAft>
              <a:buClr>
                <a:schemeClr val="dk1"/>
              </a:buClr>
              <a:buSzPts val="800"/>
              <a:buAutoNum type="arabicPeriod"/>
            </a:pPr>
            <a:r>
              <a:rPr lang="en" sz="800">
                <a:solidFill>
                  <a:schemeClr val="dk1"/>
                </a:solidFill>
              </a:rPr>
              <a:t>Draw an example of configurational isomers. Confidence:</a:t>
            </a:r>
            <a:endParaRPr sz="800">
              <a:solidFill>
                <a:schemeClr val="dk1"/>
              </a:solidFill>
            </a:endParaRPr>
          </a:p>
          <a:p>
            <a:pPr indent="0" lvl="0" marL="0" rtl="0" algn="l">
              <a:spcBef>
                <a:spcPts val="1200"/>
              </a:spcBef>
              <a:spcAft>
                <a:spcPts val="0"/>
              </a:spcAft>
              <a:buNone/>
            </a:pPr>
            <a:r>
              <a:rPr lang="en" sz="800">
                <a:solidFill>
                  <a:schemeClr val="dk1"/>
                </a:solidFill>
              </a:rPr>
              <a:t>Tabulate:</a:t>
            </a:r>
            <a:endParaRPr sz="800">
              <a:solidFill>
                <a:schemeClr val="dk1"/>
              </a:solidFill>
            </a:endParaRPr>
          </a:p>
          <a:p>
            <a:pPr indent="-279400" lvl="0" marL="457200" rtl="0" algn="l">
              <a:spcBef>
                <a:spcPts val="1200"/>
              </a:spcBef>
              <a:spcAft>
                <a:spcPts val="0"/>
              </a:spcAft>
              <a:buClr>
                <a:schemeClr val="dk1"/>
              </a:buClr>
              <a:buSzPts val="800"/>
              <a:buChar char="●"/>
            </a:pPr>
            <a:r>
              <a:rPr lang="en" sz="800">
                <a:solidFill>
                  <a:schemeClr val="dk1"/>
                </a:solidFill>
              </a:rPr>
              <a:t>the number of correct (+) and incorrect (-) answers </a:t>
            </a:r>
            <a:endParaRPr sz="800">
              <a:solidFill>
                <a:schemeClr val="dk1"/>
              </a:solidFill>
            </a:endParaRPr>
          </a:p>
          <a:p>
            <a:pPr indent="-279400" lvl="0" marL="457200" rtl="0" algn="l">
              <a:spcBef>
                <a:spcPts val="0"/>
              </a:spcBef>
              <a:spcAft>
                <a:spcPts val="0"/>
              </a:spcAft>
              <a:buClr>
                <a:schemeClr val="dk1"/>
              </a:buClr>
              <a:buSzPts val="800"/>
              <a:buChar char="●"/>
            </a:pPr>
            <a:r>
              <a:rPr lang="en" sz="800">
                <a:solidFill>
                  <a:schemeClr val="dk1"/>
                </a:solidFill>
              </a:rPr>
              <a:t>the corresponding confidence for each question</a:t>
            </a:r>
            <a:endParaRPr sz="800">
              <a:solidFill>
                <a:schemeClr val="dk1"/>
              </a:solidFill>
            </a:endParaRPr>
          </a:p>
          <a:p>
            <a:pPr indent="-279400" lvl="0" marL="457200" rtl="0" algn="l">
              <a:spcBef>
                <a:spcPts val="0"/>
              </a:spcBef>
              <a:spcAft>
                <a:spcPts val="0"/>
              </a:spcAft>
              <a:buClr>
                <a:schemeClr val="dk1"/>
              </a:buClr>
              <a:buSzPts val="800"/>
              <a:buChar char="●"/>
            </a:pPr>
            <a:r>
              <a:rPr lang="en" sz="800">
                <a:solidFill>
                  <a:schemeClr val="dk1"/>
                </a:solidFill>
              </a:rPr>
              <a:t>the number of incorrect responses having high confidence (&gt;3)</a:t>
            </a:r>
            <a:endParaRPr sz="800">
              <a:solidFill>
                <a:schemeClr val="dk1"/>
              </a:solidFill>
            </a:endParaRPr>
          </a:p>
          <a:p>
            <a:pPr indent="-279400" lvl="0" marL="457200" rtl="0" algn="l">
              <a:spcBef>
                <a:spcPts val="0"/>
              </a:spcBef>
              <a:spcAft>
                <a:spcPts val="0"/>
              </a:spcAft>
              <a:buClr>
                <a:schemeClr val="dk1"/>
              </a:buClr>
              <a:buSzPts val="800"/>
              <a:buChar char="●"/>
            </a:pPr>
            <a:r>
              <a:rPr lang="en" sz="800">
                <a:solidFill>
                  <a:schemeClr val="dk1"/>
                </a:solidFill>
              </a:rPr>
              <a:t>the number of correct responses having low confidence (&lt;3)</a:t>
            </a:r>
            <a:endParaRPr sz="800">
              <a:solidFill>
                <a:schemeClr val="dk1"/>
              </a:solidFill>
            </a:endParaRPr>
          </a:p>
          <a:p>
            <a:pPr indent="0" lvl="0" marL="0" rtl="0" algn="l">
              <a:spcBef>
                <a:spcPts val="1200"/>
              </a:spcBef>
              <a:spcAft>
                <a:spcPts val="0"/>
              </a:spcAft>
              <a:buNone/>
            </a:pPr>
            <a:r>
              <a:rPr lang="en" sz="800">
                <a:solidFill>
                  <a:schemeClr val="dk1"/>
                </a:solidFill>
              </a:rPr>
              <a:t>For each question, plot:</a:t>
            </a:r>
            <a:endParaRPr sz="800">
              <a:solidFill>
                <a:schemeClr val="dk1"/>
              </a:solidFill>
            </a:endParaRPr>
          </a:p>
          <a:p>
            <a:pPr indent="-279400" lvl="0" marL="457200" rtl="0" algn="l">
              <a:spcBef>
                <a:spcPts val="1200"/>
              </a:spcBef>
              <a:spcAft>
                <a:spcPts val="0"/>
              </a:spcAft>
              <a:buClr>
                <a:schemeClr val="dk1"/>
              </a:buClr>
              <a:buSzPts val="800"/>
              <a:buChar char="●"/>
            </a:pPr>
            <a:r>
              <a:rPr lang="en" sz="800">
                <a:solidFill>
                  <a:schemeClr val="dk1"/>
                </a:solidFill>
              </a:rPr>
              <a:t>average number of correct answers</a:t>
            </a:r>
            <a:endParaRPr sz="800">
              <a:solidFill>
                <a:schemeClr val="dk1"/>
              </a:solidFill>
            </a:endParaRPr>
          </a:p>
          <a:p>
            <a:pPr indent="-279400" lvl="0" marL="457200" rtl="0" algn="l">
              <a:spcBef>
                <a:spcPts val="0"/>
              </a:spcBef>
              <a:spcAft>
                <a:spcPts val="0"/>
              </a:spcAft>
              <a:buClr>
                <a:schemeClr val="dk1"/>
              </a:buClr>
              <a:buSzPts val="800"/>
              <a:buChar char="●"/>
            </a:pPr>
            <a:r>
              <a:rPr lang="en" sz="800">
                <a:solidFill>
                  <a:schemeClr val="dk1"/>
                </a:solidFill>
              </a:rPr>
              <a:t>average confidence</a:t>
            </a:r>
            <a:endParaRPr sz="800">
              <a:solidFill>
                <a:schemeClr val="dk1"/>
              </a:solidFill>
            </a:endParaRPr>
          </a:p>
          <a:p>
            <a:pPr indent="-279400" lvl="0" marL="457200" rtl="0" algn="l">
              <a:spcBef>
                <a:spcPts val="0"/>
              </a:spcBef>
              <a:spcAft>
                <a:spcPts val="0"/>
              </a:spcAft>
              <a:buClr>
                <a:schemeClr val="dk1"/>
              </a:buClr>
              <a:buSzPts val="800"/>
              <a:buChar char="●"/>
            </a:pPr>
            <a:r>
              <a:rPr lang="en" sz="800">
                <a:solidFill>
                  <a:schemeClr val="dk1"/>
                </a:solidFill>
              </a:rPr>
              <a:t>number of incorrect answers having high confidence</a:t>
            </a:r>
            <a:endParaRPr sz="800">
              <a:solidFill>
                <a:schemeClr val="dk1"/>
              </a:solidFill>
            </a:endParaRPr>
          </a:p>
          <a:p>
            <a:pPr indent="-279400" lvl="0" marL="457200" rtl="0" algn="l">
              <a:spcBef>
                <a:spcPts val="0"/>
              </a:spcBef>
              <a:spcAft>
                <a:spcPts val="0"/>
              </a:spcAft>
              <a:buClr>
                <a:schemeClr val="dk1"/>
              </a:buClr>
              <a:buSzPts val="800"/>
              <a:buChar char="●"/>
            </a:pPr>
            <a:r>
              <a:rPr lang="en" sz="800">
                <a:solidFill>
                  <a:schemeClr val="dk1"/>
                </a:solidFill>
              </a:rPr>
              <a:t>number of correct answers having low confidence</a:t>
            </a:r>
            <a:endParaRPr sz="800">
              <a:solidFill>
                <a:schemeClr val="dk1"/>
              </a:solidFill>
            </a:endParaRPr>
          </a:p>
          <a:p>
            <a:pPr indent="0" lvl="0" marL="0" rtl="0" algn="l">
              <a:spcBef>
                <a:spcPts val="1200"/>
              </a:spcBef>
              <a:spcAft>
                <a:spcPts val="1200"/>
              </a:spcAft>
              <a:buNone/>
            </a:pPr>
            <a:r>
              <a:rPr lang="en" sz="800">
                <a:solidFill>
                  <a:schemeClr val="dk1"/>
                </a:solidFill>
              </a:rPr>
              <a:t>These data may be used to identify starting points for instruction as well as likely misconceptions.</a:t>
            </a:r>
            <a:endParaRPr sz="800">
              <a:solidFill>
                <a:schemeClr val="dk1"/>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4A7D6"/>
        </a:solidFill>
      </p:bgPr>
    </p:bg>
    <p:spTree>
      <p:nvGrpSpPr>
        <p:cNvPr id="396" name="Shape 396"/>
        <p:cNvGrpSpPr/>
        <p:nvPr/>
      </p:nvGrpSpPr>
      <p:grpSpPr>
        <a:xfrm>
          <a:off x="0" y="0"/>
          <a:ext cx="0" cy="0"/>
          <a:chOff x="0" y="0"/>
          <a:chExt cx="0" cy="0"/>
        </a:xfrm>
      </p:grpSpPr>
      <p:sp>
        <p:nvSpPr>
          <p:cNvPr id="397" name="Google Shape;397;p5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i="1" lang="en" sz="2120"/>
              <a:t>Stereochemistry - Background Knowledge Probe</a:t>
            </a:r>
            <a:endParaRPr i="1" sz="2120"/>
          </a:p>
        </p:txBody>
      </p:sp>
      <p:sp>
        <p:nvSpPr>
          <p:cNvPr id="398" name="Google Shape;398;p57"/>
          <p:cNvSpPr txBox="1"/>
          <p:nvPr>
            <p:ph idx="2" type="body"/>
          </p:nvPr>
        </p:nvSpPr>
        <p:spPr>
          <a:xfrm>
            <a:off x="3184075" y="968025"/>
            <a:ext cx="5648400" cy="4053000"/>
          </a:xfrm>
          <a:prstGeom prst="rect">
            <a:avLst/>
          </a:prstGeom>
        </p:spPr>
        <p:txBody>
          <a:bodyPr anchorCtr="0" anchor="t" bIns="91425" lIns="91425" spcFirstLastPara="1" rIns="91425" wrap="square" tIns="91425">
            <a:normAutofit fontScale="85000" lnSpcReduction="20000"/>
          </a:bodyPr>
          <a:lstStyle/>
          <a:p>
            <a:pPr indent="0" lvl="0" marL="0" rtl="0" algn="l">
              <a:spcBef>
                <a:spcPts val="0"/>
              </a:spcBef>
              <a:spcAft>
                <a:spcPts val="0"/>
              </a:spcAft>
              <a:buNone/>
            </a:pPr>
            <a:r>
              <a:rPr b="1" lang="en" sz="1000"/>
              <a:t>Implementation plan:</a:t>
            </a:r>
            <a:endParaRPr b="1" sz="1000"/>
          </a:p>
          <a:p>
            <a:pPr indent="0" lvl="0" marL="0" rtl="0" algn="l">
              <a:spcBef>
                <a:spcPts val="1200"/>
              </a:spcBef>
              <a:spcAft>
                <a:spcPts val="0"/>
              </a:spcAft>
              <a:buNone/>
            </a:pPr>
            <a:r>
              <a:rPr lang="en" sz="800">
                <a:solidFill>
                  <a:schemeClr val="dk1"/>
                </a:solidFill>
              </a:rPr>
              <a:t>Learning objective: Identify the structural relationship between two molecules.</a:t>
            </a:r>
            <a:endParaRPr sz="800">
              <a:solidFill>
                <a:schemeClr val="dk1"/>
              </a:solidFill>
            </a:endParaRPr>
          </a:p>
          <a:p>
            <a:pPr indent="0" lvl="0" marL="0" rtl="0" algn="l">
              <a:spcBef>
                <a:spcPts val="1200"/>
              </a:spcBef>
              <a:spcAft>
                <a:spcPts val="0"/>
              </a:spcAft>
              <a:buNone/>
            </a:pPr>
            <a:r>
              <a:rPr lang="en" sz="800">
                <a:solidFill>
                  <a:schemeClr val="dk1"/>
                </a:solidFill>
              </a:rPr>
              <a:t>Background Knowledge Probe: Answer the following questions and rate your confidence in your answer from 1 (low) to 5 (high).</a:t>
            </a:r>
            <a:endParaRPr sz="800">
              <a:solidFill>
                <a:schemeClr val="dk1"/>
              </a:solidFill>
            </a:endParaRPr>
          </a:p>
          <a:p>
            <a:pPr indent="-271780" lvl="0" marL="457200" rtl="0" algn="l">
              <a:spcBef>
                <a:spcPts val="1200"/>
              </a:spcBef>
              <a:spcAft>
                <a:spcPts val="0"/>
              </a:spcAft>
              <a:buClr>
                <a:schemeClr val="dk1"/>
              </a:buClr>
              <a:buSzPct val="100000"/>
              <a:buAutoNum type="arabicPeriod"/>
            </a:pPr>
            <a:r>
              <a:rPr lang="en" sz="800">
                <a:solidFill>
                  <a:schemeClr val="dk1"/>
                </a:solidFill>
              </a:rPr>
              <a:t>Define “isomer”. Confidence: </a:t>
            </a:r>
            <a:br>
              <a:rPr lang="en" sz="800">
                <a:solidFill>
                  <a:schemeClr val="dk1"/>
                </a:solidFill>
              </a:rPr>
            </a:br>
            <a:endParaRPr sz="800">
              <a:solidFill>
                <a:schemeClr val="dk1"/>
              </a:solidFill>
            </a:endParaRPr>
          </a:p>
          <a:p>
            <a:pPr indent="-271780" lvl="0" marL="457200" rtl="0" algn="l">
              <a:spcBef>
                <a:spcPts val="0"/>
              </a:spcBef>
              <a:spcAft>
                <a:spcPts val="0"/>
              </a:spcAft>
              <a:buClr>
                <a:schemeClr val="dk1"/>
              </a:buClr>
              <a:buSzPct val="100000"/>
              <a:buAutoNum type="arabicPeriod"/>
            </a:pPr>
            <a:r>
              <a:rPr lang="en" sz="800">
                <a:solidFill>
                  <a:schemeClr val="dk1"/>
                </a:solidFill>
              </a:rPr>
              <a:t>Distinguish between conformational, constitutional, and configurational isomers. Confidence:</a:t>
            </a:r>
            <a:br>
              <a:rPr lang="en" sz="800">
                <a:solidFill>
                  <a:schemeClr val="dk1"/>
                </a:solidFill>
              </a:rPr>
            </a:br>
            <a:endParaRPr sz="800">
              <a:solidFill>
                <a:schemeClr val="dk1"/>
              </a:solidFill>
            </a:endParaRPr>
          </a:p>
          <a:p>
            <a:pPr indent="-271780" lvl="0" marL="457200" rtl="0" algn="l">
              <a:spcBef>
                <a:spcPts val="0"/>
              </a:spcBef>
              <a:spcAft>
                <a:spcPts val="0"/>
              </a:spcAft>
              <a:buClr>
                <a:schemeClr val="dk1"/>
              </a:buClr>
              <a:buSzPct val="100000"/>
              <a:buAutoNum type="arabicPeriod"/>
            </a:pPr>
            <a:r>
              <a:rPr lang="en" sz="800">
                <a:solidFill>
                  <a:schemeClr val="dk1"/>
                </a:solidFill>
              </a:rPr>
              <a:t>Place each molecule in the table. Confidence:</a:t>
            </a:r>
            <a:br>
              <a:rPr lang="en" sz="800">
                <a:solidFill>
                  <a:schemeClr val="dk1"/>
                </a:solidFill>
              </a:rPr>
            </a:br>
            <a:br>
              <a:rPr lang="en" sz="800">
                <a:solidFill>
                  <a:schemeClr val="dk1"/>
                </a:solidFill>
              </a:rPr>
            </a:br>
            <a:br>
              <a:rPr lang="en" sz="800">
                <a:solidFill>
                  <a:schemeClr val="dk1"/>
                </a:solidFill>
              </a:rPr>
            </a:br>
            <a:br>
              <a:rPr lang="en" sz="800">
                <a:solidFill>
                  <a:schemeClr val="dk1"/>
                </a:solidFill>
              </a:rPr>
            </a:br>
            <a:br>
              <a:rPr lang="en" sz="800">
                <a:solidFill>
                  <a:schemeClr val="dk1"/>
                </a:solidFill>
              </a:rPr>
            </a:br>
            <a:br>
              <a:rPr lang="en" sz="800">
                <a:solidFill>
                  <a:schemeClr val="dk1"/>
                </a:solidFill>
              </a:rPr>
            </a:br>
            <a:br>
              <a:rPr lang="en" sz="800">
                <a:solidFill>
                  <a:schemeClr val="dk1"/>
                </a:solidFill>
              </a:rPr>
            </a:br>
            <a:br>
              <a:rPr lang="en" sz="800">
                <a:solidFill>
                  <a:schemeClr val="dk1"/>
                </a:solidFill>
              </a:rPr>
            </a:br>
            <a:br>
              <a:rPr lang="en" sz="800">
                <a:solidFill>
                  <a:schemeClr val="dk1"/>
                </a:solidFill>
              </a:rPr>
            </a:br>
            <a:endParaRPr sz="800">
              <a:solidFill>
                <a:schemeClr val="dk1"/>
              </a:solidFill>
            </a:endParaRPr>
          </a:p>
          <a:p>
            <a:pPr indent="0" lvl="0" marL="457200" rtl="0" algn="l">
              <a:spcBef>
                <a:spcPts val="1200"/>
              </a:spcBef>
              <a:spcAft>
                <a:spcPts val="0"/>
              </a:spcAft>
              <a:buNone/>
            </a:pPr>
            <a:br>
              <a:rPr lang="en" sz="800">
                <a:solidFill>
                  <a:schemeClr val="dk1"/>
                </a:solidFill>
              </a:rPr>
            </a:br>
            <a:br>
              <a:rPr lang="en" sz="800">
                <a:solidFill>
                  <a:schemeClr val="dk1"/>
                </a:solidFill>
              </a:rPr>
            </a:br>
            <a:br>
              <a:rPr lang="en" sz="800">
                <a:solidFill>
                  <a:schemeClr val="dk1"/>
                </a:solidFill>
              </a:rPr>
            </a:br>
            <a:br>
              <a:rPr lang="en" sz="800">
                <a:solidFill>
                  <a:schemeClr val="dk1"/>
                </a:solidFill>
              </a:rPr>
            </a:br>
            <a:br>
              <a:rPr lang="en" sz="800">
                <a:solidFill>
                  <a:schemeClr val="dk1"/>
                </a:solidFill>
              </a:rPr>
            </a:br>
            <a:br>
              <a:rPr lang="en" sz="800">
                <a:solidFill>
                  <a:schemeClr val="dk1"/>
                </a:solidFill>
              </a:rPr>
            </a:br>
            <a:br>
              <a:rPr lang="en" sz="800">
                <a:solidFill>
                  <a:schemeClr val="dk1"/>
                </a:solidFill>
              </a:rPr>
            </a:br>
            <a:br>
              <a:rPr lang="en" sz="800">
                <a:solidFill>
                  <a:schemeClr val="dk1"/>
                </a:solidFill>
              </a:rPr>
            </a:br>
            <a:endParaRPr sz="800">
              <a:solidFill>
                <a:schemeClr val="dk1"/>
              </a:solidFill>
            </a:endParaRPr>
          </a:p>
          <a:p>
            <a:pPr indent="-271780" lvl="0" marL="457200" rtl="0" algn="l">
              <a:spcBef>
                <a:spcPts val="1200"/>
              </a:spcBef>
              <a:spcAft>
                <a:spcPts val="0"/>
              </a:spcAft>
              <a:buClr>
                <a:schemeClr val="dk1"/>
              </a:buClr>
              <a:buSzPct val="100000"/>
              <a:buAutoNum type="arabicPeriod"/>
            </a:pPr>
            <a:r>
              <a:rPr lang="en" sz="800">
                <a:solidFill>
                  <a:schemeClr val="dk1"/>
                </a:solidFill>
              </a:rPr>
              <a:t>Draw an example of configurational isomers for any empty cells in the table above. Confidence:</a:t>
            </a:r>
            <a:endParaRPr sz="800">
              <a:solidFill>
                <a:schemeClr val="dk1"/>
              </a:solidFill>
            </a:endParaRPr>
          </a:p>
          <a:p>
            <a:pPr indent="0" lvl="0" marL="0" rtl="0" algn="l">
              <a:spcBef>
                <a:spcPts val="1200"/>
              </a:spcBef>
              <a:spcAft>
                <a:spcPts val="1200"/>
              </a:spcAft>
              <a:buNone/>
            </a:pPr>
            <a:r>
              <a:t/>
            </a:r>
            <a:endParaRPr sz="800">
              <a:solidFill>
                <a:schemeClr val="dk1"/>
              </a:solidFill>
            </a:endParaRPr>
          </a:p>
        </p:txBody>
      </p:sp>
      <p:graphicFrame>
        <p:nvGraphicFramePr>
          <p:cNvPr id="399" name="Google Shape;399;p57"/>
          <p:cNvGraphicFramePr/>
          <p:nvPr/>
        </p:nvGraphicFramePr>
        <p:xfrm>
          <a:off x="3786450" y="2571750"/>
          <a:ext cx="3000000" cy="3000000"/>
        </p:xfrm>
        <a:graphic>
          <a:graphicData uri="http://schemas.openxmlformats.org/drawingml/2006/table">
            <a:tbl>
              <a:tblPr>
                <a:noFill/>
                <a:tableStyleId>{2BD004F8-F398-46BC-B3F0-4333ED51622F}</a:tableStyleId>
              </a:tblPr>
              <a:tblGrid>
                <a:gridCol w="1241650"/>
                <a:gridCol w="1241650"/>
                <a:gridCol w="1241650"/>
                <a:gridCol w="1241650"/>
              </a:tblGrid>
              <a:tr h="381000">
                <a:tc>
                  <a:txBody>
                    <a:bodyPr/>
                    <a:lstStyle/>
                    <a:p>
                      <a:pPr indent="0" lvl="0" marL="0" rtl="0" algn="ctr">
                        <a:spcBef>
                          <a:spcPts val="0"/>
                        </a:spcBef>
                        <a:spcAft>
                          <a:spcPts val="0"/>
                        </a:spcAft>
                        <a:buNone/>
                      </a:pPr>
                      <a:r>
                        <a:t/>
                      </a:r>
                      <a:endParaRPr sz="1100"/>
                    </a:p>
                  </a:txBody>
                  <a:tcPr marT="91425" marB="91425" marR="91425" marL="91425"/>
                </a:tc>
                <a:tc>
                  <a:txBody>
                    <a:bodyPr/>
                    <a:lstStyle/>
                    <a:p>
                      <a:pPr indent="0" lvl="0" marL="0" rtl="0" algn="ctr">
                        <a:spcBef>
                          <a:spcPts val="0"/>
                        </a:spcBef>
                        <a:spcAft>
                          <a:spcPts val="0"/>
                        </a:spcAft>
                        <a:buNone/>
                      </a:pPr>
                      <a:r>
                        <a:rPr lang="en" sz="1100"/>
                        <a:t>Conformational</a:t>
                      </a:r>
                      <a:endParaRPr sz="1100"/>
                    </a:p>
                  </a:txBody>
                  <a:tcPr marT="91425" marB="91425" marR="91425" marL="91425"/>
                </a:tc>
                <a:tc>
                  <a:txBody>
                    <a:bodyPr/>
                    <a:lstStyle/>
                    <a:p>
                      <a:pPr indent="0" lvl="0" marL="0" rtl="0" algn="ctr">
                        <a:spcBef>
                          <a:spcPts val="0"/>
                        </a:spcBef>
                        <a:spcAft>
                          <a:spcPts val="0"/>
                        </a:spcAft>
                        <a:buNone/>
                      </a:pPr>
                      <a:r>
                        <a:rPr lang="en" sz="1100"/>
                        <a:t>Constitutional</a:t>
                      </a:r>
                      <a:endParaRPr sz="1100"/>
                    </a:p>
                  </a:txBody>
                  <a:tcPr marT="91425" marB="91425" marR="91425" marL="91425"/>
                </a:tc>
                <a:tc>
                  <a:txBody>
                    <a:bodyPr/>
                    <a:lstStyle/>
                    <a:p>
                      <a:pPr indent="0" lvl="0" marL="0" rtl="0" algn="ctr">
                        <a:spcBef>
                          <a:spcPts val="0"/>
                        </a:spcBef>
                        <a:spcAft>
                          <a:spcPts val="0"/>
                        </a:spcAft>
                        <a:buNone/>
                      </a:pPr>
                      <a:r>
                        <a:rPr lang="en" sz="1100"/>
                        <a:t>Configurational</a:t>
                      </a:r>
                      <a:endParaRPr sz="1100"/>
                    </a:p>
                  </a:txBody>
                  <a:tcPr marT="91425" marB="91425" marR="91425" marL="91425"/>
                </a:tc>
              </a:tr>
              <a:tr h="381000">
                <a:tc>
                  <a:txBody>
                    <a:bodyPr/>
                    <a:lstStyle/>
                    <a:p>
                      <a:pPr indent="0" lvl="0" marL="0" rtl="0" algn="ctr">
                        <a:spcBef>
                          <a:spcPts val="0"/>
                        </a:spcBef>
                        <a:spcAft>
                          <a:spcPts val="0"/>
                        </a:spcAft>
                        <a:buNone/>
                      </a:pPr>
                      <a:r>
                        <a:rPr lang="en" sz="1100"/>
                        <a:t>Skeletal</a:t>
                      </a:r>
                      <a:endParaRPr sz="1100"/>
                    </a:p>
                  </a:txBody>
                  <a:tcPr marT="91425" marB="91425" marR="91425" marL="91425"/>
                </a:tc>
                <a:tc>
                  <a:txBody>
                    <a:bodyPr/>
                    <a:lstStyle/>
                    <a:p>
                      <a:pPr indent="0" lvl="0" marL="0" rtl="0" algn="ctr">
                        <a:spcBef>
                          <a:spcPts val="0"/>
                        </a:spcBef>
                        <a:spcAft>
                          <a:spcPts val="0"/>
                        </a:spcAft>
                        <a:buNone/>
                      </a:pPr>
                      <a:r>
                        <a:t/>
                      </a:r>
                      <a:endParaRPr sz="1100"/>
                    </a:p>
                  </a:txBody>
                  <a:tcPr marT="91425" marB="91425" marR="91425" marL="91425"/>
                </a:tc>
                <a:tc>
                  <a:txBody>
                    <a:bodyPr/>
                    <a:lstStyle/>
                    <a:p>
                      <a:pPr indent="0" lvl="0" marL="0" rtl="0" algn="ctr">
                        <a:spcBef>
                          <a:spcPts val="0"/>
                        </a:spcBef>
                        <a:spcAft>
                          <a:spcPts val="0"/>
                        </a:spcAft>
                        <a:buNone/>
                      </a:pPr>
                      <a:r>
                        <a:t/>
                      </a:r>
                      <a:endParaRPr sz="1100"/>
                    </a:p>
                  </a:txBody>
                  <a:tcPr marT="91425" marB="91425" marR="91425" marL="91425"/>
                </a:tc>
                <a:tc>
                  <a:txBody>
                    <a:bodyPr/>
                    <a:lstStyle/>
                    <a:p>
                      <a:pPr indent="0" lvl="0" marL="0" rtl="0" algn="ctr">
                        <a:spcBef>
                          <a:spcPts val="0"/>
                        </a:spcBef>
                        <a:spcAft>
                          <a:spcPts val="0"/>
                        </a:spcAft>
                        <a:buNone/>
                      </a:pPr>
                      <a:r>
                        <a:t/>
                      </a:r>
                      <a:endParaRPr sz="1100"/>
                    </a:p>
                  </a:txBody>
                  <a:tcPr marT="91425" marB="91425" marR="91425" marL="91425"/>
                </a:tc>
              </a:tr>
              <a:tr h="381000">
                <a:tc>
                  <a:txBody>
                    <a:bodyPr/>
                    <a:lstStyle/>
                    <a:p>
                      <a:pPr indent="0" lvl="0" marL="0" rtl="0" algn="ctr">
                        <a:spcBef>
                          <a:spcPts val="0"/>
                        </a:spcBef>
                        <a:spcAft>
                          <a:spcPts val="0"/>
                        </a:spcAft>
                        <a:buNone/>
                      </a:pPr>
                      <a:r>
                        <a:rPr lang="en" sz="1100"/>
                        <a:t>Wedge-dash</a:t>
                      </a:r>
                      <a:endParaRPr sz="1100"/>
                    </a:p>
                  </a:txBody>
                  <a:tcPr marT="91425" marB="91425" marR="91425" marL="91425"/>
                </a:tc>
                <a:tc>
                  <a:txBody>
                    <a:bodyPr/>
                    <a:lstStyle/>
                    <a:p>
                      <a:pPr indent="0" lvl="0" marL="0" rtl="0" algn="ctr">
                        <a:spcBef>
                          <a:spcPts val="0"/>
                        </a:spcBef>
                        <a:spcAft>
                          <a:spcPts val="0"/>
                        </a:spcAft>
                        <a:buNone/>
                      </a:pPr>
                      <a:r>
                        <a:t/>
                      </a:r>
                      <a:endParaRPr sz="1100"/>
                    </a:p>
                  </a:txBody>
                  <a:tcPr marT="91425" marB="91425" marR="91425" marL="91425"/>
                </a:tc>
                <a:tc>
                  <a:txBody>
                    <a:bodyPr/>
                    <a:lstStyle/>
                    <a:p>
                      <a:pPr indent="0" lvl="0" marL="0" rtl="0" algn="ctr">
                        <a:spcBef>
                          <a:spcPts val="0"/>
                        </a:spcBef>
                        <a:spcAft>
                          <a:spcPts val="0"/>
                        </a:spcAft>
                        <a:buNone/>
                      </a:pPr>
                      <a:r>
                        <a:t/>
                      </a:r>
                      <a:endParaRPr sz="1100"/>
                    </a:p>
                  </a:txBody>
                  <a:tcPr marT="91425" marB="91425" marR="91425" marL="91425"/>
                </a:tc>
                <a:tc>
                  <a:txBody>
                    <a:bodyPr/>
                    <a:lstStyle/>
                    <a:p>
                      <a:pPr indent="0" lvl="0" marL="0" rtl="0" algn="ctr">
                        <a:spcBef>
                          <a:spcPts val="0"/>
                        </a:spcBef>
                        <a:spcAft>
                          <a:spcPts val="0"/>
                        </a:spcAft>
                        <a:buNone/>
                      </a:pPr>
                      <a:r>
                        <a:t/>
                      </a:r>
                      <a:endParaRPr sz="1100"/>
                    </a:p>
                  </a:txBody>
                  <a:tcPr marT="91425" marB="91425" marR="91425" marL="91425"/>
                </a:tc>
              </a:tr>
              <a:tr h="381000">
                <a:tc>
                  <a:txBody>
                    <a:bodyPr/>
                    <a:lstStyle/>
                    <a:p>
                      <a:pPr indent="0" lvl="0" marL="0" rtl="0" algn="ctr">
                        <a:spcBef>
                          <a:spcPts val="0"/>
                        </a:spcBef>
                        <a:spcAft>
                          <a:spcPts val="0"/>
                        </a:spcAft>
                        <a:buNone/>
                      </a:pPr>
                      <a:r>
                        <a:rPr lang="en" sz="1100"/>
                        <a:t>Newman</a:t>
                      </a:r>
                      <a:endParaRPr sz="1100"/>
                    </a:p>
                  </a:txBody>
                  <a:tcPr marT="91425" marB="91425" marR="91425" marL="91425"/>
                </a:tc>
                <a:tc>
                  <a:txBody>
                    <a:bodyPr/>
                    <a:lstStyle/>
                    <a:p>
                      <a:pPr indent="0" lvl="0" marL="0" rtl="0" algn="ctr">
                        <a:spcBef>
                          <a:spcPts val="0"/>
                        </a:spcBef>
                        <a:spcAft>
                          <a:spcPts val="0"/>
                        </a:spcAft>
                        <a:buNone/>
                      </a:pPr>
                      <a:r>
                        <a:t/>
                      </a:r>
                      <a:endParaRPr sz="1100"/>
                    </a:p>
                  </a:txBody>
                  <a:tcPr marT="91425" marB="91425" marR="91425" marL="91425"/>
                </a:tc>
                <a:tc>
                  <a:txBody>
                    <a:bodyPr/>
                    <a:lstStyle/>
                    <a:p>
                      <a:pPr indent="0" lvl="0" marL="0" rtl="0" algn="ctr">
                        <a:spcBef>
                          <a:spcPts val="0"/>
                        </a:spcBef>
                        <a:spcAft>
                          <a:spcPts val="0"/>
                        </a:spcAft>
                        <a:buNone/>
                      </a:pPr>
                      <a:r>
                        <a:t/>
                      </a:r>
                      <a:endParaRPr sz="1100"/>
                    </a:p>
                  </a:txBody>
                  <a:tcPr marT="91425" marB="91425" marR="91425" marL="91425"/>
                </a:tc>
                <a:tc>
                  <a:txBody>
                    <a:bodyPr/>
                    <a:lstStyle/>
                    <a:p>
                      <a:pPr indent="0" lvl="0" marL="0" rtl="0" algn="ctr">
                        <a:spcBef>
                          <a:spcPts val="0"/>
                        </a:spcBef>
                        <a:spcAft>
                          <a:spcPts val="0"/>
                        </a:spcAft>
                        <a:buNone/>
                      </a:pPr>
                      <a:r>
                        <a:t/>
                      </a:r>
                      <a:endParaRPr sz="1100"/>
                    </a:p>
                  </a:txBody>
                  <a:tcPr marT="91425" marB="91425" marR="91425" marL="91425"/>
                </a:tc>
              </a:tr>
            </a:tbl>
          </a:graphicData>
        </a:graphic>
      </p:graphicFrame>
      <p:pic>
        <p:nvPicPr>
          <p:cNvPr id="400" name="Google Shape;400;p57"/>
          <p:cNvPicPr preferRelativeResize="0"/>
          <p:nvPr/>
        </p:nvPicPr>
        <p:blipFill>
          <a:blip r:embed="rId3">
            <a:alphaModFix/>
          </a:blip>
          <a:stretch>
            <a:fillRect/>
          </a:stretch>
        </p:blipFill>
        <p:spPr>
          <a:xfrm>
            <a:off x="355813" y="1125725"/>
            <a:ext cx="1235869" cy="503502"/>
          </a:xfrm>
          <a:prstGeom prst="rect">
            <a:avLst/>
          </a:prstGeom>
          <a:noFill/>
          <a:ln>
            <a:noFill/>
          </a:ln>
        </p:spPr>
      </p:pic>
      <p:pic>
        <p:nvPicPr>
          <p:cNvPr id="401" name="Google Shape;401;p57"/>
          <p:cNvPicPr preferRelativeResize="0"/>
          <p:nvPr/>
        </p:nvPicPr>
        <p:blipFill>
          <a:blip r:embed="rId4">
            <a:alphaModFix/>
          </a:blip>
          <a:stretch>
            <a:fillRect/>
          </a:stretch>
        </p:blipFill>
        <p:spPr>
          <a:xfrm>
            <a:off x="1233225" y="3290875"/>
            <a:ext cx="1238250" cy="423863"/>
          </a:xfrm>
          <a:prstGeom prst="rect">
            <a:avLst/>
          </a:prstGeom>
          <a:noFill/>
          <a:ln>
            <a:noFill/>
          </a:ln>
        </p:spPr>
      </p:pic>
      <p:pic>
        <p:nvPicPr>
          <p:cNvPr id="402" name="Google Shape;402;p57"/>
          <p:cNvPicPr preferRelativeResize="0"/>
          <p:nvPr/>
        </p:nvPicPr>
        <p:blipFill>
          <a:blip r:embed="rId5">
            <a:alphaModFix/>
          </a:blip>
          <a:stretch>
            <a:fillRect/>
          </a:stretch>
        </p:blipFill>
        <p:spPr>
          <a:xfrm>
            <a:off x="311700" y="4159875"/>
            <a:ext cx="1033463" cy="344488"/>
          </a:xfrm>
          <a:prstGeom prst="rect">
            <a:avLst/>
          </a:prstGeom>
          <a:noFill/>
          <a:ln>
            <a:noFill/>
          </a:ln>
        </p:spPr>
      </p:pic>
      <p:pic>
        <p:nvPicPr>
          <p:cNvPr id="403" name="Google Shape;403;p57"/>
          <p:cNvPicPr preferRelativeResize="0"/>
          <p:nvPr/>
        </p:nvPicPr>
        <p:blipFill>
          <a:blip r:embed="rId6">
            <a:alphaModFix/>
          </a:blip>
          <a:stretch>
            <a:fillRect/>
          </a:stretch>
        </p:blipFill>
        <p:spPr>
          <a:xfrm>
            <a:off x="1471688" y="2428688"/>
            <a:ext cx="1154906" cy="461962"/>
          </a:xfrm>
          <a:prstGeom prst="rect">
            <a:avLst/>
          </a:prstGeom>
          <a:noFill/>
          <a:ln>
            <a:noFill/>
          </a:ln>
        </p:spPr>
      </p:pic>
      <p:pic>
        <p:nvPicPr>
          <p:cNvPr id="404" name="Google Shape;404;p57"/>
          <p:cNvPicPr preferRelativeResize="0"/>
          <p:nvPr/>
        </p:nvPicPr>
        <p:blipFill>
          <a:blip r:embed="rId7">
            <a:alphaModFix/>
          </a:blip>
          <a:stretch>
            <a:fillRect/>
          </a:stretch>
        </p:blipFill>
        <p:spPr>
          <a:xfrm>
            <a:off x="1591675" y="4437888"/>
            <a:ext cx="1114425" cy="445770"/>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4A7D6"/>
        </a:solidFill>
      </p:bgPr>
    </p:bg>
    <p:spTree>
      <p:nvGrpSpPr>
        <p:cNvPr id="408" name="Shape 408"/>
        <p:cNvGrpSpPr/>
        <p:nvPr/>
      </p:nvGrpSpPr>
      <p:grpSpPr>
        <a:xfrm>
          <a:off x="0" y="0"/>
          <a:ext cx="0" cy="0"/>
          <a:chOff x="0" y="0"/>
          <a:chExt cx="0" cy="0"/>
        </a:xfrm>
      </p:grpSpPr>
      <p:sp>
        <p:nvSpPr>
          <p:cNvPr id="409" name="Google Shape;409;p58"/>
          <p:cNvSpPr txBox="1"/>
          <p:nvPr/>
        </p:nvSpPr>
        <p:spPr>
          <a:xfrm>
            <a:off x="475075" y="2544950"/>
            <a:ext cx="3550500" cy="1212000"/>
          </a:xfrm>
          <a:prstGeom prst="rect">
            <a:avLst/>
          </a:prstGeom>
          <a:noFill/>
          <a:ln>
            <a:noFill/>
          </a:ln>
        </p:spPr>
        <p:txBody>
          <a:bodyPr anchorCtr="0" anchor="t" bIns="91425" lIns="91425" spcFirstLastPara="1" rIns="91425" wrap="square" tIns="91425">
            <a:spAutoFit/>
          </a:bodyPr>
          <a:lstStyle/>
          <a:p>
            <a:pPr indent="-323850" lvl="0" marL="457200" rtl="0" algn="l">
              <a:lnSpc>
                <a:spcPct val="115000"/>
              </a:lnSpc>
              <a:spcBef>
                <a:spcPts val="0"/>
              </a:spcBef>
              <a:spcAft>
                <a:spcPts val="0"/>
              </a:spcAft>
              <a:buClr>
                <a:schemeClr val="dk1"/>
              </a:buClr>
              <a:buSzPts val="1500"/>
              <a:buAutoNum type="arabicPeriod"/>
            </a:pPr>
            <a:r>
              <a:rPr lang="en" sz="1500">
                <a:solidFill>
                  <a:schemeClr val="dk1"/>
                </a:solidFill>
              </a:rPr>
              <a:t>.</a:t>
            </a:r>
            <a:br>
              <a:rPr lang="en" sz="1500">
                <a:solidFill>
                  <a:schemeClr val="dk1"/>
                </a:solidFill>
              </a:rPr>
            </a:br>
            <a:br>
              <a:rPr lang="en" sz="1500">
                <a:solidFill>
                  <a:schemeClr val="dk1"/>
                </a:solidFill>
              </a:rPr>
            </a:br>
            <a:endParaRPr sz="1500">
              <a:solidFill>
                <a:schemeClr val="dk1"/>
              </a:solidFill>
            </a:endParaRPr>
          </a:p>
          <a:p>
            <a:pPr indent="-323850" lvl="0" marL="457200" rtl="0" algn="l">
              <a:lnSpc>
                <a:spcPct val="115000"/>
              </a:lnSpc>
              <a:spcBef>
                <a:spcPts val="0"/>
              </a:spcBef>
              <a:spcAft>
                <a:spcPts val="0"/>
              </a:spcAft>
              <a:buClr>
                <a:schemeClr val="dk1"/>
              </a:buClr>
              <a:buSzPts val="1500"/>
              <a:buAutoNum type="arabicPeriod"/>
            </a:pPr>
            <a:r>
              <a:rPr lang="en" sz="1500">
                <a:solidFill>
                  <a:schemeClr val="dk1"/>
                </a:solidFill>
              </a:rPr>
              <a:t>.</a:t>
            </a:r>
            <a:endParaRPr sz="1500">
              <a:solidFill>
                <a:schemeClr val="dk1"/>
              </a:solidFill>
            </a:endParaRPr>
          </a:p>
        </p:txBody>
      </p:sp>
      <p:sp>
        <p:nvSpPr>
          <p:cNvPr id="410" name="Google Shape;410;p58"/>
          <p:cNvSpPr txBox="1"/>
          <p:nvPr/>
        </p:nvSpPr>
        <p:spPr>
          <a:xfrm>
            <a:off x="340825" y="331925"/>
            <a:ext cx="7002900" cy="2051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500">
                <a:solidFill>
                  <a:schemeClr val="dk1"/>
                </a:solidFill>
              </a:rPr>
              <a:t>Learning objective: Identify the structural relationship between two molecules.</a:t>
            </a:r>
            <a:endParaRPr sz="1500">
              <a:solidFill>
                <a:schemeClr val="dk1"/>
              </a:solidFill>
            </a:endParaRPr>
          </a:p>
          <a:p>
            <a:pPr indent="0" lvl="0" marL="0" rtl="0" algn="l">
              <a:lnSpc>
                <a:spcPct val="115000"/>
              </a:lnSpc>
              <a:spcBef>
                <a:spcPts val="1200"/>
              </a:spcBef>
              <a:spcAft>
                <a:spcPts val="0"/>
              </a:spcAft>
              <a:buNone/>
            </a:pPr>
            <a:r>
              <a:rPr lang="en" sz="1500">
                <a:solidFill>
                  <a:schemeClr val="dk1"/>
                </a:solidFill>
              </a:rPr>
              <a:t>What is the relationship between the molecules shown?</a:t>
            </a:r>
            <a:endParaRPr sz="1500">
              <a:solidFill>
                <a:schemeClr val="dk1"/>
              </a:solidFill>
            </a:endParaRPr>
          </a:p>
          <a:p>
            <a:pPr indent="-323850" lvl="0" marL="457200" rtl="0" algn="l">
              <a:lnSpc>
                <a:spcPct val="115000"/>
              </a:lnSpc>
              <a:spcBef>
                <a:spcPts val="1200"/>
              </a:spcBef>
              <a:spcAft>
                <a:spcPts val="0"/>
              </a:spcAft>
              <a:buClr>
                <a:schemeClr val="dk1"/>
              </a:buClr>
              <a:buSzPts val="1500"/>
              <a:buAutoNum type="alphaUcPeriod"/>
            </a:pPr>
            <a:r>
              <a:rPr lang="en" sz="1500">
                <a:solidFill>
                  <a:schemeClr val="dk1"/>
                </a:solidFill>
              </a:rPr>
              <a:t>Conformational isomers</a:t>
            </a:r>
            <a:endParaRPr sz="1500">
              <a:solidFill>
                <a:schemeClr val="dk1"/>
              </a:solidFill>
            </a:endParaRPr>
          </a:p>
          <a:p>
            <a:pPr indent="-323850" lvl="0" marL="457200" rtl="0" algn="l">
              <a:lnSpc>
                <a:spcPct val="115000"/>
              </a:lnSpc>
              <a:spcBef>
                <a:spcPts val="0"/>
              </a:spcBef>
              <a:spcAft>
                <a:spcPts val="0"/>
              </a:spcAft>
              <a:buClr>
                <a:schemeClr val="dk1"/>
              </a:buClr>
              <a:buSzPts val="1500"/>
              <a:buAutoNum type="alphaUcPeriod"/>
            </a:pPr>
            <a:r>
              <a:rPr lang="en" sz="1500">
                <a:solidFill>
                  <a:schemeClr val="dk1"/>
                </a:solidFill>
              </a:rPr>
              <a:t>Constitutional isomers</a:t>
            </a:r>
            <a:endParaRPr sz="1500">
              <a:solidFill>
                <a:schemeClr val="dk1"/>
              </a:solidFill>
            </a:endParaRPr>
          </a:p>
          <a:p>
            <a:pPr indent="-323850" lvl="0" marL="457200" rtl="0" algn="l">
              <a:lnSpc>
                <a:spcPct val="115000"/>
              </a:lnSpc>
              <a:spcBef>
                <a:spcPts val="0"/>
              </a:spcBef>
              <a:spcAft>
                <a:spcPts val="0"/>
              </a:spcAft>
              <a:buClr>
                <a:schemeClr val="dk1"/>
              </a:buClr>
              <a:buSzPts val="1500"/>
              <a:buAutoNum type="alphaUcPeriod"/>
            </a:pPr>
            <a:r>
              <a:rPr lang="en" sz="1500">
                <a:solidFill>
                  <a:schemeClr val="dk1"/>
                </a:solidFill>
              </a:rPr>
              <a:t>Configurational isomers</a:t>
            </a:r>
            <a:endParaRPr sz="1500">
              <a:solidFill>
                <a:schemeClr val="dk1"/>
              </a:solidFill>
            </a:endParaRPr>
          </a:p>
          <a:p>
            <a:pPr indent="-323850" lvl="0" marL="457200" rtl="0" algn="l">
              <a:lnSpc>
                <a:spcPct val="115000"/>
              </a:lnSpc>
              <a:spcBef>
                <a:spcPts val="0"/>
              </a:spcBef>
              <a:spcAft>
                <a:spcPts val="0"/>
              </a:spcAft>
              <a:buClr>
                <a:schemeClr val="dk1"/>
              </a:buClr>
              <a:buSzPts val="1500"/>
              <a:buAutoNum type="alphaUcPeriod"/>
            </a:pPr>
            <a:r>
              <a:rPr lang="en" sz="1500">
                <a:solidFill>
                  <a:schemeClr val="dk1"/>
                </a:solidFill>
              </a:rPr>
              <a:t>Not isomers</a:t>
            </a:r>
            <a:endParaRPr sz="1500">
              <a:solidFill>
                <a:schemeClr val="dk1"/>
              </a:solidFill>
            </a:endParaRPr>
          </a:p>
        </p:txBody>
      </p:sp>
      <p:pic>
        <p:nvPicPr>
          <p:cNvPr id="411" name="Google Shape;411;p58"/>
          <p:cNvPicPr preferRelativeResize="0"/>
          <p:nvPr/>
        </p:nvPicPr>
        <p:blipFill>
          <a:blip r:embed="rId3">
            <a:alphaModFix/>
          </a:blip>
          <a:stretch>
            <a:fillRect/>
          </a:stretch>
        </p:blipFill>
        <p:spPr>
          <a:xfrm>
            <a:off x="895213" y="3233975"/>
            <a:ext cx="1853803" cy="755253"/>
          </a:xfrm>
          <a:prstGeom prst="rect">
            <a:avLst/>
          </a:prstGeom>
          <a:noFill/>
          <a:ln>
            <a:noFill/>
          </a:ln>
        </p:spPr>
      </p:pic>
      <p:pic>
        <p:nvPicPr>
          <p:cNvPr id="412" name="Google Shape;412;p58"/>
          <p:cNvPicPr preferRelativeResize="0"/>
          <p:nvPr/>
        </p:nvPicPr>
        <p:blipFill>
          <a:blip r:embed="rId4">
            <a:alphaModFix/>
          </a:blip>
          <a:stretch>
            <a:fillRect/>
          </a:stretch>
        </p:blipFill>
        <p:spPr>
          <a:xfrm>
            <a:off x="4361850" y="2572974"/>
            <a:ext cx="1853800" cy="634576"/>
          </a:xfrm>
          <a:prstGeom prst="rect">
            <a:avLst/>
          </a:prstGeom>
          <a:noFill/>
          <a:ln>
            <a:noFill/>
          </a:ln>
        </p:spPr>
      </p:pic>
      <p:pic>
        <p:nvPicPr>
          <p:cNvPr id="413" name="Google Shape;413;p58"/>
          <p:cNvPicPr preferRelativeResize="0"/>
          <p:nvPr/>
        </p:nvPicPr>
        <p:blipFill>
          <a:blip r:embed="rId5">
            <a:alphaModFix/>
          </a:blip>
          <a:stretch>
            <a:fillRect/>
          </a:stretch>
        </p:blipFill>
        <p:spPr>
          <a:xfrm>
            <a:off x="4364225" y="3396275"/>
            <a:ext cx="1853800" cy="617925"/>
          </a:xfrm>
          <a:prstGeom prst="rect">
            <a:avLst/>
          </a:prstGeom>
          <a:noFill/>
          <a:ln>
            <a:noFill/>
          </a:ln>
        </p:spPr>
      </p:pic>
      <p:pic>
        <p:nvPicPr>
          <p:cNvPr id="414" name="Google Shape;414;p58"/>
          <p:cNvPicPr preferRelativeResize="0"/>
          <p:nvPr/>
        </p:nvPicPr>
        <p:blipFill>
          <a:blip r:embed="rId6">
            <a:alphaModFix/>
          </a:blip>
          <a:stretch>
            <a:fillRect/>
          </a:stretch>
        </p:blipFill>
        <p:spPr>
          <a:xfrm>
            <a:off x="895226" y="2413445"/>
            <a:ext cx="1853800" cy="741531"/>
          </a:xfrm>
          <a:prstGeom prst="rect">
            <a:avLst/>
          </a:prstGeom>
          <a:noFill/>
          <a:ln>
            <a:noFill/>
          </a:ln>
        </p:spPr>
      </p:pic>
      <p:sp>
        <p:nvSpPr>
          <p:cNvPr id="415" name="Google Shape;415;p58"/>
          <p:cNvSpPr txBox="1"/>
          <p:nvPr/>
        </p:nvSpPr>
        <p:spPr>
          <a:xfrm>
            <a:off x="4025575" y="2637225"/>
            <a:ext cx="3550500" cy="1254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500">
                <a:solidFill>
                  <a:schemeClr val="dk1"/>
                </a:solidFill>
              </a:rPr>
              <a:t>3. </a:t>
            </a:r>
            <a:endParaRPr sz="1500">
              <a:solidFill>
                <a:schemeClr val="dk1"/>
              </a:solidFill>
            </a:endParaRPr>
          </a:p>
          <a:p>
            <a:pPr indent="0" lvl="0" marL="0" rtl="0" algn="l">
              <a:lnSpc>
                <a:spcPct val="115000"/>
              </a:lnSpc>
              <a:spcBef>
                <a:spcPts val="1200"/>
              </a:spcBef>
              <a:spcAft>
                <a:spcPts val="0"/>
              </a:spcAft>
              <a:buNone/>
            </a:pPr>
            <a:r>
              <a:t/>
            </a:r>
            <a:endParaRPr sz="1500">
              <a:solidFill>
                <a:schemeClr val="dk1"/>
              </a:solidFill>
            </a:endParaRPr>
          </a:p>
          <a:p>
            <a:pPr indent="0" lvl="0" marL="0" rtl="0" algn="l">
              <a:lnSpc>
                <a:spcPct val="115000"/>
              </a:lnSpc>
              <a:spcBef>
                <a:spcPts val="1200"/>
              </a:spcBef>
              <a:spcAft>
                <a:spcPts val="1200"/>
              </a:spcAft>
              <a:buNone/>
            </a:pPr>
            <a:r>
              <a:rPr lang="en" sz="1500">
                <a:solidFill>
                  <a:schemeClr val="dk1"/>
                </a:solidFill>
              </a:rPr>
              <a:t>4.</a:t>
            </a:r>
            <a:endParaRPr sz="1500">
              <a:solidFill>
                <a:schemeClr val="dk1"/>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4A7D6"/>
        </a:solidFill>
      </p:bgPr>
    </p:bg>
    <p:spTree>
      <p:nvGrpSpPr>
        <p:cNvPr id="419" name="Shape 419"/>
        <p:cNvGrpSpPr/>
        <p:nvPr/>
      </p:nvGrpSpPr>
      <p:grpSpPr>
        <a:xfrm>
          <a:off x="0" y="0"/>
          <a:ext cx="0" cy="0"/>
          <a:chOff x="0" y="0"/>
          <a:chExt cx="0" cy="0"/>
        </a:xfrm>
      </p:grpSpPr>
      <p:sp>
        <p:nvSpPr>
          <p:cNvPr id="420" name="Google Shape;420;p5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i="1" lang="en" sz="2120"/>
              <a:t>Stereochemistry</a:t>
            </a:r>
            <a:r>
              <a:rPr i="1" lang="en" sz="2120"/>
              <a:t> - TAPPs</a:t>
            </a:r>
            <a:endParaRPr i="1" sz="2120"/>
          </a:p>
        </p:txBody>
      </p:sp>
      <p:sp>
        <p:nvSpPr>
          <p:cNvPr id="421" name="Google Shape;421;p59"/>
          <p:cNvSpPr txBox="1"/>
          <p:nvPr>
            <p:ph idx="1" type="body"/>
          </p:nvPr>
        </p:nvSpPr>
        <p:spPr>
          <a:xfrm>
            <a:off x="202700" y="968025"/>
            <a:ext cx="2719200" cy="3878100"/>
          </a:xfrm>
          <a:prstGeom prst="rect">
            <a:avLst/>
          </a:prstGeom>
        </p:spPr>
        <p:txBody>
          <a:bodyPr anchorCtr="0" anchor="t" bIns="91425" lIns="91425" spcFirstLastPara="1" rIns="91425" wrap="square" tIns="91425">
            <a:normAutofit fontScale="77500" lnSpcReduction="20000"/>
          </a:bodyPr>
          <a:lstStyle/>
          <a:p>
            <a:pPr indent="0" lvl="0" marL="0" rtl="0" algn="l">
              <a:spcBef>
                <a:spcPts val="0"/>
              </a:spcBef>
              <a:spcAft>
                <a:spcPts val="0"/>
              </a:spcAft>
              <a:buNone/>
            </a:pPr>
            <a:r>
              <a:rPr b="1" lang="en"/>
              <a:t>Description of method:</a:t>
            </a:r>
            <a:endParaRPr b="1"/>
          </a:p>
          <a:p>
            <a:pPr indent="0" lvl="0" marL="0" rtl="0" algn="l">
              <a:spcBef>
                <a:spcPts val="1200"/>
              </a:spcBef>
              <a:spcAft>
                <a:spcPts val="0"/>
              </a:spcAft>
              <a:buNone/>
            </a:pPr>
            <a:r>
              <a:rPr b="1" lang="en" sz="1200" u="sng">
                <a:solidFill>
                  <a:schemeClr val="dk1"/>
                </a:solidFill>
                <a:latin typeface="Calibri"/>
                <a:ea typeface="Calibri"/>
                <a:cs typeface="Calibri"/>
                <a:sym typeface="Calibri"/>
              </a:rPr>
              <a:t>T</a:t>
            </a:r>
            <a:r>
              <a:rPr lang="en" sz="1200" u="sng">
                <a:solidFill>
                  <a:schemeClr val="dk1"/>
                </a:solidFill>
                <a:latin typeface="Calibri"/>
                <a:ea typeface="Calibri"/>
                <a:cs typeface="Calibri"/>
                <a:sym typeface="Calibri"/>
              </a:rPr>
              <a:t>hink-</a:t>
            </a:r>
            <a:r>
              <a:rPr b="1" lang="en" sz="1200" u="sng">
                <a:solidFill>
                  <a:schemeClr val="dk1"/>
                </a:solidFill>
                <a:latin typeface="Calibri"/>
                <a:ea typeface="Calibri"/>
                <a:cs typeface="Calibri"/>
                <a:sym typeface="Calibri"/>
              </a:rPr>
              <a:t>A</a:t>
            </a:r>
            <a:r>
              <a:rPr lang="en" sz="1200" u="sng">
                <a:solidFill>
                  <a:schemeClr val="dk1"/>
                </a:solidFill>
                <a:latin typeface="Calibri"/>
                <a:ea typeface="Calibri"/>
                <a:cs typeface="Calibri"/>
                <a:sym typeface="Calibri"/>
              </a:rPr>
              <a:t>loud </a:t>
            </a:r>
            <a:r>
              <a:rPr b="1" lang="en" sz="1200" u="sng">
                <a:solidFill>
                  <a:schemeClr val="dk1"/>
                </a:solidFill>
                <a:latin typeface="Calibri"/>
                <a:ea typeface="Calibri"/>
                <a:cs typeface="Calibri"/>
                <a:sym typeface="Calibri"/>
              </a:rPr>
              <a:t>P</a:t>
            </a:r>
            <a:r>
              <a:rPr lang="en" sz="1200" u="sng">
                <a:solidFill>
                  <a:schemeClr val="dk1"/>
                </a:solidFill>
                <a:latin typeface="Calibri"/>
                <a:ea typeface="Calibri"/>
                <a:cs typeface="Calibri"/>
                <a:sym typeface="Calibri"/>
              </a:rPr>
              <a:t>roblem-</a:t>
            </a:r>
            <a:r>
              <a:rPr b="1" lang="en" sz="1200" u="sng">
                <a:solidFill>
                  <a:schemeClr val="dk1"/>
                </a:solidFill>
                <a:latin typeface="Calibri"/>
                <a:ea typeface="Calibri"/>
                <a:cs typeface="Calibri"/>
                <a:sym typeface="Calibri"/>
              </a:rPr>
              <a:t>S</a:t>
            </a:r>
            <a:r>
              <a:rPr lang="en" sz="1200" u="sng">
                <a:solidFill>
                  <a:schemeClr val="dk1"/>
                </a:solidFill>
                <a:latin typeface="Calibri"/>
                <a:ea typeface="Calibri"/>
                <a:cs typeface="Calibri"/>
                <a:sym typeface="Calibri"/>
              </a:rPr>
              <a:t>olving Process:</a:t>
            </a:r>
            <a:r>
              <a:rPr lang="en" sz="1200">
                <a:solidFill>
                  <a:schemeClr val="dk1"/>
                </a:solidFill>
                <a:latin typeface="Calibri"/>
                <a:ea typeface="Calibri"/>
                <a:cs typeface="Calibri"/>
                <a:sym typeface="Calibri"/>
              </a:rPr>
              <a:t>  </a:t>
            </a:r>
            <a:br>
              <a:rPr lang="en" sz="1200">
                <a:solidFill>
                  <a:schemeClr val="dk1"/>
                </a:solidFill>
                <a:latin typeface="Calibri"/>
                <a:ea typeface="Calibri"/>
                <a:cs typeface="Calibri"/>
                <a:sym typeface="Calibri"/>
              </a:rPr>
            </a:br>
            <a:r>
              <a:rPr lang="en" sz="1200">
                <a:solidFill>
                  <a:schemeClr val="dk1"/>
                </a:solidFill>
                <a:latin typeface="Calibri"/>
                <a:ea typeface="Calibri"/>
                <a:cs typeface="Calibri"/>
                <a:sym typeface="Calibri"/>
              </a:rPr>
              <a:t>Student pairs receive a problem set designed by the instructor. One student acts as the “problem solver”, articulating the method he/she uses to solve a problem. The other student acts as the “listener”, carefully recording the steps taken by the problem solver to arrive at a solution. The pairs alternate roles as they work through the problem set. At the end of the exercise, both students verify the record of their own method and answers.</a:t>
            </a:r>
            <a:endParaRPr sz="1200">
              <a:solidFill>
                <a:schemeClr val="dk1"/>
              </a:solidFill>
              <a:latin typeface="Calibri"/>
              <a:ea typeface="Calibri"/>
              <a:cs typeface="Calibri"/>
              <a:sym typeface="Calibri"/>
            </a:endParaRPr>
          </a:p>
          <a:p>
            <a:pPr indent="0" lvl="0" marL="0" rtl="0" algn="l">
              <a:spcBef>
                <a:spcPts val="1200"/>
              </a:spcBef>
              <a:spcAft>
                <a:spcPts val="0"/>
              </a:spcAft>
              <a:buNone/>
            </a:pPr>
            <a:r>
              <a:rPr lang="en" sz="1200" u="sng">
                <a:solidFill>
                  <a:schemeClr val="dk1"/>
                </a:solidFill>
                <a:latin typeface="Calibri"/>
                <a:ea typeface="Calibri"/>
                <a:cs typeface="Calibri"/>
                <a:sym typeface="Calibri"/>
              </a:rPr>
              <a:t>Analysis:</a:t>
            </a:r>
            <a:r>
              <a:rPr lang="en" sz="1200">
                <a:solidFill>
                  <a:schemeClr val="dk1"/>
                </a:solidFill>
                <a:latin typeface="Calibri"/>
                <a:ea typeface="Calibri"/>
                <a:cs typeface="Calibri"/>
                <a:sym typeface="Calibri"/>
              </a:rPr>
              <a:t>  The instructor marks each response as accurate/ inaccurate and  reviews each  individual’s problem-solving process marking accurate steps with a +1 and inaccurate steps with a –1.</a:t>
            </a:r>
            <a:endParaRPr sz="1200">
              <a:solidFill>
                <a:schemeClr val="dk1"/>
              </a:solidFill>
              <a:latin typeface="Calibri"/>
              <a:ea typeface="Calibri"/>
              <a:cs typeface="Calibri"/>
              <a:sym typeface="Calibri"/>
            </a:endParaRPr>
          </a:p>
          <a:p>
            <a:pPr indent="0" lvl="0" marL="0" rtl="0" algn="l">
              <a:spcBef>
                <a:spcPts val="1200"/>
              </a:spcBef>
              <a:spcAft>
                <a:spcPts val="0"/>
              </a:spcAft>
              <a:buNone/>
            </a:pPr>
            <a:r>
              <a:rPr lang="en" sz="1200" u="sng">
                <a:solidFill>
                  <a:schemeClr val="dk1"/>
                </a:solidFill>
                <a:latin typeface="Calibri"/>
                <a:ea typeface="Calibri"/>
                <a:cs typeface="Calibri"/>
                <a:sym typeface="Calibri"/>
              </a:rPr>
              <a:t>Method Strength:</a:t>
            </a:r>
            <a:r>
              <a:rPr lang="en" sz="1200">
                <a:solidFill>
                  <a:schemeClr val="dk1"/>
                </a:solidFill>
                <a:latin typeface="Calibri"/>
                <a:ea typeface="Calibri"/>
                <a:cs typeface="Calibri"/>
                <a:sym typeface="Calibri"/>
              </a:rPr>
              <a:t>  This method allows the instructor (and students) to identify what specific step in a sequence of steps is resulting in a wrong answer.  It helps students diagnose errors in logic and creates an awareness of successful and unsuccessful approaches to problem solving.</a:t>
            </a:r>
            <a:endParaRPr sz="1200">
              <a:solidFill>
                <a:schemeClr val="dk1"/>
              </a:solidFill>
              <a:latin typeface="Calibri"/>
              <a:ea typeface="Calibri"/>
              <a:cs typeface="Calibri"/>
              <a:sym typeface="Calibri"/>
            </a:endParaRPr>
          </a:p>
          <a:p>
            <a:pPr indent="0" lvl="0" marL="0" rtl="0" algn="l">
              <a:spcBef>
                <a:spcPts val="1200"/>
              </a:spcBef>
              <a:spcAft>
                <a:spcPts val="1200"/>
              </a:spcAft>
              <a:buNone/>
            </a:pPr>
            <a:r>
              <a:rPr lang="en" sz="1200" u="sng">
                <a:solidFill>
                  <a:schemeClr val="dk1"/>
                </a:solidFill>
                <a:latin typeface="Calibri"/>
                <a:ea typeface="Calibri"/>
                <a:cs typeface="Calibri"/>
                <a:sym typeface="Calibri"/>
              </a:rPr>
              <a:t>Potential Concern:</a:t>
            </a:r>
            <a:r>
              <a:rPr lang="en" sz="1200">
                <a:solidFill>
                  <a:schemeClr val="dk1"/>
                </a:solidFill>
                <a:latin typeface="Calibri"/>
                <a:ea typeface="Calibri"/>
                <a:cs typeface="Calibri"/>
                <a:sym typeface="Calibri"/>
              </a:rPr>
              <a:t> Moderate-High prep/analysis time</a:t>
            </a:r>
            <a:endParaRPr/>
          </a:p>
        </p:txBody>
      </p:sp>
      <p:sp>
        <p:nvSpPr>
          <p:cNvPr id="422" name="Google Shape;422;p59"/>
          <p:cNvSpPr txBox="1"/>
          <p:nvPr>
            <p:ph idx="2" type="body"/>
          </p:nvPr>
        </p:nvSpPr>
        <p:spPr>
          <a:xfrm>
            <a:off x="3184075" y="968025"/>
            <a:ext cx="5648400" cy="3828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Implementation plan:</a:t>
            </a:r>
            <a:endParaRPr b="1"/>
          </a:p>
          <a:p>
            <a:pPr indent="0" lvl="0" marL="0" rtl="0" algn="l">
              <a:spcBef>
                <a:spcPts val="1200"/>
              </a:spcBef>
              <a:spcAft>
                <a:spcPts val="0"/>
              </a:spcAft>
              <a:buNone/>
            </a:pPr>
            <a:r>
              <a:rPr lang="en" sz="900" u="sng">
                <a:solidFill>
                  <a:schemeClr val="dk1"/>
                </a:solidFill>
                <a:latin typeface="Calibri"/>
                <a:ea typeface="Calibri"/>
                <a:cs typeface="Calibri"/>
                <a:sym typeface="Calibri"/>
              </a:rPr>
              <a:t>Example Target Learning Objectives: </a:t>
            </a:r>
            <a:endParaRPr sz="900" u="sng">
              <a:solidFill>
                <a:schemeClr val="dk1"/>
              </a:solidFill>
              <a:latin typeface="Calibri"/>
              <a:ea typeface="Calibri"/>
              <a:cs typeface="Calibri"/>
              <a:sym typeface="Calibri"/>
            </a:endParaRPr>
          </a:p>
          <a:p>
            <a:pPr indent="-285750" lvl="0" marL="457200" rtl="0" algn="l">
              <a:spcBef>
                <a:spcPts val="1200"/>
              </a:spcBef>
              <a:spcAft>
                <a:spcPts val="0"/>
              </a:spcAft>
              <a:buClr>
                <a:schemeClr val="dk1"/>
              </a:buClr>
              <a:buSzPts val="900"/>
              <a:buFont typeface="Calibri"/>
              <a:buChar char="●"/>
            </a:pPr>
            <a:r>
              <a:rPr lang="en" sz="900">
                <a:solidFill>
                  <a:schemeClr val="dk1"/>
                </a:solidFill>
                <a:latin typeface="Calibri"/>
                <a:ea typeface="Calibri"/>
                <a:cs typeface="Calibri"/>
                <a:sym typeface="Calibri"/>
              </a:rPr>
              <a:t>Use CIP rules to assign priorities for substituent groups</a:t>
            </a:r>
            <a:endParaRPr sz="900">
              <a:solidFill>
                <a:schemeClr val="dk1"/>
              </a:solidFill>
              <a:latin typeface="Calibri"/>
              <a:ea typeface="Calibri"/>
              <a:cs typeface="Calibri"/>
              <a:sym typeface="Calibri"/>
            </a:endParaRPr>
          </a:p>
          <a:p>
            <a:pPr indent="-285750" lvl="0" marL="457200" rtl="0" algn="l">
              <a:spcBef>
                <a:spcPts val="0"/>
              </a:spcBef>
              <a:spcAft>
                <a:spcPts val="0"/>
              </a:spcAft>
              <a:buClr>
                <a:schemeClr val="dk1"/>
              </a:buClr>
              <a:buSzPts val="900"/>
              <a:buFont typeface="Calibri"/>
              <a:buChar char="●"/>
            </a:pPr>
            <a:r>
              <a:rPr lang="en" sz="900">
                <a:solidFill>
                  <a:schemeClr val="dk1"/>
                </a:solidFill>
                <a:latin typeface="Calibri"/>
                <a:ea typeface="Calibri"/>
                <a:cs typeface="Calibri"/>
                <a:sym typeface="Calibri"/>
              </a:rPr>
              <a:t>Assign absolute configuration to molecules having one chiral center</a:t>
            </a:r>
            <a:endParaRPr sz="900">
              <a:solidFill>
                <a:schemeClr val="dk1"/>
              </a:solidFill>
              <a:latin typeface="Calibri"/>
              <a:ea typeface="Calibri"/>
              <a:cs typeface="Calibri"/>
              <a:sym typeface="Calibri"/>
            </a:endParaRPr>
          </a:p>
          <a:p>
            <a:pPr indent="-285750" lvl="0" marL="457200" rtl="0" algn="l">
              <a:spcBef>
                <a:spcPts val="0"/>
              </a:spcBef>
              <a:spcAft>
                <a:spcPts val="0"/>
              </a:spcAft>
              <a:buClr>
                <a:schemeClr val="dk1"/>
              </a:buClr>
              <a:buSzPts val="900"/>
              <a:buFont typeface="Calibri"/>
              <a:buChar char="●"/>
            </a:pPr>
            <a:r>
              <a:rPr lang="en" sz="900">
                <a:solidFill>
                  <a:schemeClr val="dk1"/>
                </a:solidFill>
                <a:latin typeface="Calibri"/>
                <a:ea typeface="Calibri"/>
                <a:cs typeface="Calibri"/>
                <a:sym typeface="Calibri"/>
              </a:rPr>
              <a:t>Provide an IUPAC name for a molecule with a chiral center</a:t>
            </a:r>
            <a:endParaRPr sz="900">
              <a:solidFill>
                <a:schemeClr val="dk1"/>
              </a:solidFill>
              <a:latin typeface="Calibri"/>
              <a:ea typeface="Calibri"/>
              <a:cs typeface="Calibri"/>
              <a:sym typeface="Calibri"/>
            </a:endParaRPr>
          </a:p>
          <a:p>
            <a:pPr indent="0" lvl="0" marL="0" rtl="0" algn="l">
              <a:spcBef>
                <a:spcPts val="1200"/>
              </a:spcBef>
              <a:spcAft>
                <a:spcPts val="0"/>
              </a:spcAft>
              <a:buNone/>
            </a:pPr>
            <a:r>
              <a:rPr lang="en" sz="900" u="sng">
                <a:solidFill>
                  <a:schemeClr val="dk1"/>
                </a:solidFill>
                <a:latin typeface="Calibri"/>
                <a:ea typeface="Calibri"/>
                <a:cs typeface="Calibri"/>
                <a:sym typeface="Calibri"/>
              </a:rPr>
              <a:t>Example Problem:</a:t>
            </a:r>
            <a:br>
              <a:rPr lang="en" sz="900">
                <a:solidFill>
                  <a:schemeClr val="dk1"/>
                </a:solidFill>
                <a:latin typeface="Calibri"/>
                <a:ea typeface="Calibri"/>
                <a:cs typeface="Calibri"/>
                <a:sym typeface="Calibri"/>
              </a:rPr>
            </a:br>
            <a:r>
              <a:rPr i="1" lang="en" sz="900">
                <a:solidFill>
                  <a:schemeClr val="dk1"/>
                </a:solidFill>
                <a:latin typeface="Calibri"/>
                <a:ea typeface="Calibri"/>
                <a:cs typeface="Calibri"/>
                <a:sym typeface="Calibri"/>
              </a:rPr>
              <a:t>Problem solver:</a:t>
            </a:r>
            <a:r>
              <a:rPr lang="en" sz="900">
                <a:solidFill>
                  <a:schemeClr val="dk1"/>
                </a:solidFill>
                <a:latin typeface="Calibri"/>
                <a:ea typeface="Calibri"/>
                <a:cs typeface="Calibri"/>
                <a:sym typeface="Calibri"/>
              </a:rPr>
              <a:t> Determine the IUPAC name for the first structure shown below.  Carefully explain your method— step-by-step—as you solve the problem.  </a:t>
            </a:r>
            <a:r>
              <a:rPr i="1" lang="en" sz="900">
                <a:solidFill>
                  <a:schemeClr val="dk1"/>
                </a:solidFill>
                <a:latin typeface="Calibri"/>
                <a:ea typeface="Calibri"/>
                <a:cs typeface="Calibri"/>
                <a:sym typeface="Calibri"/>
              </a:rPr>
              <a:t>Listener: </a:t>
            </a:r>
            <a:r>
              <a:rPr lang="en" sz="900">
                <a:solidFill>
                  <a:schemeClr val="dk1"/>
                </a:solidFill>
                <a:latin typeface="Calibri"/>
                <a:ea typeface="Calibri"/>
                <a:cs typeface="Calibri"/>
                <a:sym typeface="Calibri"/>
              </a:rPr>
              <a:t>Prepare a record of the problem solver’s step-by-step method for solving the first problem. Switch roles for the second problem.</a:t>
            </a:r>
            <a:endParaRPr sz="900">
              <a:solidFill>
                <a:schemeClr val="dk1"/>
              </a:solidFill>
              <a:latin typeface="Calibri"/>
              <a:ea typeface="Calibri"/>
              <a:cs typeface="Calibri"/>
              <a:sym typeface="Calibri"/>
            </a:endParaRPr>
          </a:p>
          <a:p>
            <a:pPr indent="0" lvl="0" marL="0" rtl="0" algn="l">
              <a:spcBef>
                <a:spcPts val="1200"/>
              </a:spcBef>
              <a:spcAft>
                <a:spcPts val="1200"/>
              </a:spcAft>
              <a:buNone/>
            </a:pPr>
            <a:br>
              <a:rPr lang="en" sz="900">
                <a:solidFill>
                  <a:schemeClr val="dk1"/>
                </a:solidFill>
                <a:latin typeface="Calibri"/>
                <a:ea typeface="Calibri"/>
                <a:cs typeface="Calibri"/>
                <a:sym typeface="Calibri"/>
              </a:rPr>
            </a:br>
            <a:r>
              <a:rPr lang="en" sz="900" u="sng">
                <a:solidFill>
                  <a:schemeClr val="dk1"/>
                </a:solidFill>
                <a:latin typeface="Calibri"/>
                <a:ea typeface="Calibri"/>
                <a:cs typeface="Calibri"/>
                <a:sym typeface="Calibri"/>
              </a:rPr>
              <a:t>Solution Steps:</a:t>
            </a:r>
            <a:br>
              <a:rPr lang="en" sz="900">
                <a:solidFill>
                  <a:schemeClr val="dk1"/>
                </a:solidFill>
                <a:latin typeface="Calibri"/>
                <a:ea typeface="Calibri"/>
                <a:cs typeface="Calibri"/>
                <a:sym typeface="Calibri"/>
              </a:rPr>
            </a:br>
            <a:r>
              <a:rPr lang="en" sz="900">
                <a:solidFill>
                  <a:schemeClr val="dk1"/>
                </a:solidFill>
                <a:latin typeface="Calibri"/>
                <a:ea typeface="Calibri"/>
                <a:cs typeface="Calibri"/>
                <a:sym typeface="Calibri"/>
              </a:rPr>
              <a:t>Step 1 – identify parent chain name  (pentane)</a:t>
            </a:r>
            <a:br>
              <a:rPr lang="en" sz="900">
                <a:solidFill>
                  <a:schemeClr val="dk1"/>
                </a:solidFill>
                <a:latin typeface="Calibri"/>
                <a:ea typeface="Calibri"/>
                <a:cs typeface="Calibri"/>
                <a:sym typeface="Calibri"/>
              </a:rPr>
            </a:br>
            <a:r>
              <a:rPr lang="en" sz="900">
                <a:solidFill>
                  <a:schemeClr val="dk1"/>
                </a:solidFill>
                <a:latin typeface="Calibri"/>
                <a:ea typeface="Calibri"/>
                <a:cs typeface="Calibri"/>
                <a:sym typeface="Calibri"/>
              </a:rPr>
              <a:t>Step 2 – identify substituents (dimethyl; bromo)</a:t>
            </a:r>
            <a:br>
              <a:rPr lang="en" sz="900">
                <a:solidFill>
                  <a:schemeClr val="dk1"/>
                </a:solidFill>
                <a:latin typeface="Calibri"/>
                <a:ea typeface="Calibri"/>
                <a:cs typeface="Calibri"/>
                <a:sym typeface="Calibri"/>
              </a:rPr>
            </a:br>
            <a:r>
              <a:rPr lang="en" sz="900">
                <a:solidFill>
                  <a:schemeClr val="dk1"/>
                </a:solidFill>
                <a:latin typeface="Calibri"/>
                <a:ea typeface="Calibri"/>
                <a:cs typeface="Calibri"/>
                <a:sym typeface="Calibri"/>
              </a:rPr>
              <a:t>Step 3 – locate substituents (2,3-dimethyl; 3-bromo)</a:t>
            </a:r>
            <a:br>
              <a:rPr lang="en" sz="900">
                <a:solidFill>
                  <a:schemeClr val="dk1"/>
                </a:solidFill>
                <a:latin typeface="Calibri"/>
                <a:ea typeface="Calibri"/>
                <a:cs typeface="Calibri"/>
                <a:sym typeface="Calibri"/>
              </a:rPr>
            </a:br>
            <a:r>
              <a:rPr lang="en" sz="900">
                <a:solidFill>
                  <a:schemeClr val="dk1"/>
                </a:solidFill>
                <a:latin typeface="Calibri"/>
                <a:ea typeface="Calibri"/>
                <a:cs typeface="Calibri"/>
                <a:sym typeface="Calibri"/>
              </a:rPr>
              <a:t>Step 4 – identify chiral center (carbon 3)</a:t>
            </a:r>
            <a:br>
              <a:rPr lang="en" sz="900">
                <a:solidFill>
                  <a:schemeClr val="dk1"/>
                </a:solidFill>
                <a:latin typeface="Calibri"/>
                <a:ea typeface="Calibri"/>
                <a:cs typeface="Calibri"/>
                <a:sym typeface="Calibri"/>
              </a:rPr>
            </a:br>
            <a:r>
              <a:rPr lang="en" sz="900">
                <a:solidFill>
                  <a:schemeClr val="dk1"/>
                </a:solidFill>
                <a:latin typeface="Calibri"/>
                <a:ea typeface="Calibri"/>
                <a:cs typeface="Calibri"/>
                <a:sym typeface="Calibri"/>
              </a:rPr>
              <a:t>Step 5 – assign priority of each adjacent atom (Br-1; C(Me)2-2; Et-3; Me-4)</a:t>
            </a:r>
            <a:br>
              <a:rPr lang="en" sz="900">
                <a:solidFill>
                  <a:schemeClr val="dk1"/>
                </a:solidFill>
                <a:latin typeface="Calibri"/>
                <a:ea typeface="Calibri"/>
                <a:cs typeface="Calibri"/>
                <a:sym typeface="Calibri"/>
              </a:rPr>
            </a:br>
            <a:r>
              <a:rPr lang="en" sz="900">
                <a:solidFill>
                  <a:schemeClr val="dk1"/>
                </a:solidFill>
                <a:latin typeface="Calibri"/>
                <a:ea typeface="Calibri"/>
                <a:cs typeface="Calibri"/>
                <a:sym typeface="Calibri"/>
              </a:rPr>
              <a:t>Step 6 – assign R/S to chiral center (R)</a:t>
            </a:r>
            <a:br>
              <a:rPr lang="en" sz="900">
                <a:solidFill>
                  <a:schemeClr val="dk1"/>
                </a:solidFill>
                <a:latin typeface="Calibri"/>
                <a:ea typeface="Calibri"/>
                <a:cs typeface="Calibri"/>
                <a:sym typeface="Calibri"/>
              </a:rPr>
            </a:br>
            <a:r>
              <a:rPr lang="en" sz="900">
                <a:solidFill>
                  <a:schemeClr val="dk1"/>
                </a:solidFill>
                <a:latin typeface="Calibri"/>
                <a:ea typeface="Calibri"/>
                <a:cs typeface="Calibri"/>
                <a:sym typeface="Calibri"/>
              </a:rPr>
              <a:t>Step 7 – write IUPAC name: (R)-3-bromo-2,3-dimethylpentane</a:t>
            </a:r>
            <a:endParaRPr b="1" sz="1100"/>
          </a:p>
        </p:txBody>
      </p:sp>
      <p:pic>
        <p:nvPicPr>
          <p:cNvPr id="423" name="Google Shape;423;p59"/>
          <p:cNvPicPr preferRelativeResize="0"/>
          <p:nvPr/>
        </p:nvPicPr>
        <p:blipFill>
          <a:blip r:embed="rId3">
            <a:alphaModFix/>
          </a:blip>
          <a:stretch>
            <a:fillRect/>
          </a:stretch>
        </p:blipFill>
        <p:spPr>
          <a:xfrm>
            <a:off x="6056387" y="3211025"/>
            <a:ext cx="2640774" cy="699975"/>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4A7D6"/>
        </a:solidFill>
      </p:bgPr>
    </p:bg>
    <p:spTree>
      <p:nvGrpSpPr>
        <p:cNvPr id="427" name="Shape 427"/>
        <p:cNvGrpSpPr/>
        <p:nvPr/>
      </p:nvGrpSpPr>
      <p:grpSpPr>
        <a:xfrm>
          <a:off x="0" y="0"/>
          <a:ext cx="0" cy="0"/>
          <a:chOff x="0" y="0"/>
          <a:chExt cx="0" cy="0"/>
        </a:xfrm>
      </p:grpSpPr>
      <p:sp>
        <p:nvSpPr>
          <p:cNvPr id="428" name="Google Shape;428;p60"/>
          <p:cNvSpPr txBox="1"/>
          <p:nvPr>
            <p:ph type="title"/>
          </p:nvPr>
        </p:nvSpPr>
        <p:spPr>
          <a:xfrm>
            <a:off x="3184075" y="1633550"/>
            <a:ext cx="4155000" cy="15501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1200"/>
              </a:spcAft>
              <a:buClr>
                <a:schemeClr val="dk1"/>
              </a:buClr>
              <a:buSzPts val="1100"/>
              <a:buFont typeface="Arial"/>
              <a:buNone/>
            </a:pPr>
            <a:r>
              <a:rPr b="1" lang="en" sz="1200">
                <a:latin typeface="Calibri"/>
                <a:ea typeface="Calibri"/>
                <a:cs typeface="Calibri"/>
                <a:sym typeface="Calibri"/>
              </a:rPr>
              <a:t>Instructions: </a:t>
            </a:r>
            <a:r>
              <a:rPr lang="en" sz="1200">
                <a:latin typeface="Calibri"/>
                <a:ea typeface="Calibri"/>
                <a:cs typeface="Calibri"/>
                <a:sym typeface="Calibri"/>
              </a:rPr>
              <a:t>Analyze the following molecule. Use the appropriate steps to assign the absolute configuration (R or S) at the chiral center. Explain the process you use to solve the problem step-by-step to the listener who should record these steps and ultimately record your final solution to the problem.</a:t>
            </a:r>
            <a:endParaRPr/>
          </a:p>
        </p:txBody>
      </p:sp>
      <p:sp>
        <p:nvSpPr>
          <p:cNvPr id="429" name="Google Shape;429;p60"/>
          <p:cNvSpPr txBox="1"/>
          <p:nvPr>
            <p:ph idx="1" type="body"/>
          </p:nvPr>
        </p:nvSpPr>
        <p:spPr>
          <a:xfrm>
            <a:off x="202700" y="510825"/>
            <a:ext cx="2981400" cy="3878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t>Description of method:</a:t>
            </a:r>
            <a:endParaRPr b="1" sz="1200"/>
          </a:p>
          <a:p>
            <a:pPr indent="0" lvl="0" marL="0" rtl="0" algn="l">
              <a:spcBef>
                <a:spcPts val="1200"/>
              </a:spcBef>
              <a:spcAft>
                <a:spcPts val="0"/>
              </a:spcAft>
              <a:buNone/>
            </a:pPr>
            <a:r>
              <a:rPr b="1" lang="en" sz="1100">
                <a:solidFill>
                  <a:schemeClr val="dk1"/>
                </a:solidFill>
                <a:latin typeface="Calibri"/>
                <a:ea typeface="Calibri"/>
                <a:cs typeface="Calibri"/>
                <a:sym typeface="Calibri"/>
              </a:rPr>
              <a:t>Instructor</a:t>
            </a:r>
            <a:endParaRPr b="1" sz="1100">
              <a:solidFill>
                <a:schemeClr val="dk1"/>
              </a:solidFill>
              <a:latin typeface="Calibri"/>
              <a:ea typeface="Calibri"/>
              <a:cs typeface="Calibri"/>
              <a:sym typeface="Calibri"/>
            </a:endParaRPr>
          </a:p>
          <a:p>
            <a:pPr indent="-298450" lvl="2" marL="342900" rtl="0" algn="l">
              <a:spcBef>
                <a:spcPts val="1200"/>
              </a:spcBef>
              <a:spcAft>
                <a:spcPts val="0"/>
              </a:spcAft>
              <a:buClr>
                <a:schemeClr val="dk1"/>
              </a:buClr>
              <a:buSzPts val="1100"/>
              <a:buFont typeface="Calibri"/>
              <a:buAutoNum type="romanLcPeriod"/>
            </a:pPr>
            <a:r>
              <a:rPr lang="en" sz="1100">
                <a:solidFill>
                  <a:schemeClr val="dk1"/>
                </a:solidFill>
                <a:latin typeface="Calibri"/>
                <a:ea typeface="Calibri"/>
                <a:cs typeface="Calibri"/>
                <a:sym typeface="Calibri"/>
              </a:rPr>
              <a:t>Develop a set of problems</a:t>
            </a:r>
            <a:endParaRPr sz="1100">
              <a:solidFill>
                <a:schemeClr val="dk1"/>
              </a:solidFill>
              <a:latin typeface="Calibri"/>
              <a:ea typeface="Calibri"/>
              <a:cs typeface="Calibri"/>
              <a:sym typeface="Calibri"/>
            </a:endParaRPr>
          </a:p>
          <a:p>
            <a:pPr indent="-298450" lvl="2" marL="342900" rtl="0" algn="l">
              <a:spcBef>
                <a:spcPts val="0"/>
              </a:spcBef>
              <a:spcAft>
                <a:spcPts val="0"/>
              </a:spcAft>
              <a:buClr>
                <a:schemeClr val="dk1"/>
              </a:buClr>
              <a:buSzPts val="1100"/>
              <a:buFont typeface="Calibri"/>
              <a:buAutoNum type="romanLcPeriod"/>
            </a:pPr>
            <a:r>
              <a:rPr lang="en" sz="1100">
                <a:solidFill>
                  <a:schemeClr val="dk1"/>
                </a:solidFill>
                <a:latin typeface="Calibri"/>
                <a:ea typeface="Calibri"/>
                <a:cs typeface="Calibri"/>
                <a:sym typeface="Calibri"/>
              </a:rPr>
              <a:t>Make a handout with the problems and a space for the listener to record responses</a:t>
            </a:r>
            <a:endParaRPr sz="1100">
              <a:solidFill>
                <a:schemeClr val="dk1"/>
              </a:solidFill>
              <a:latin typeface="Calibri"/>
              <a:ea typeface="Calibri"/>
              <a:cs typeface="Calibri"/>
              <a:sym typeface="Calibri"/>
            </a:endParaRPr>
          </a:p>
          <a:p>
            <a:pPr indent="-298450" lvl="2" marL="342900" rtl="0" algn="l">
              <a:spcBef>
                <a:spcPts val="0"/>
              </a:spcBef>
              <a:spcAft>
                <a:spcPts val="0"/>
              </a:spcAft>
              <a:buClr>
                <a:schemeClr val="dk1"/>
              </a:buClr>
              <a:buSzPts val="1100"/>
              <a:buFont typeface="Calibri"/>
              <a:buAutoNum type="romanLcPeriod"/>
            </a:pPr>
            <a:r>
              <a:rPr lang="en" sz="1100">
                <a:solidFill>
                  <a:schemeClr val="dk1"/>
                </a:solidFill>
                <a:latin typeface="Calibri"/>
                <a:ea typeface="Calibri"/>
                <a:cs typeface="Calibri"/>
                <a:sym typeface="Calibri"/>
              </a:rPr>
              <a:t>Provide solutions to the problems with problem solving steps</a:t>
            </a:r>
            <a:endParaRPr sz="1100">
              <a:solidFill>
                <a:schemeClr val="dk1"/>
              </a:solidFill>
              <a:latin typeface="Calibri"/>
              <a:ea typeface="Calibri"/>
              <a:cs typeface="Calibri"/>
              <a:sym typeface="Calibri"/>
            </a:endParaRPr>
          </a:p>
          <a:p>
            <a:pPr indent="-298450" lvl="2" marL="342900" rtl="0" algn="l">
              <a:spcBef>
                <a:spcPts val="0"/>
              </a:spcBef>
              <a:spcAft>
                <a:spcPts val="0"/>
              </a:spcAft>
              <a:buClr>
                <a:schemeClr val="dk1"/>
              </a:buClr>
              <a:buSzPts val="1100"/>
              <a:buFont typeface="Calibri"/>
              <a:buAutoNum type="romanLcPeriod"/>
            </a:pPr>
            <a:r>
              <a:rPr lang="en" sz="1100">
                <a:solidFill>
                  <a:schemeClr val="dk1"/>
                </a:solidFill>
                <a:latin typeface="Calibri"/>
                <a:ea typeface="Calibri"/>
                <a:cs typeface="Calibri"/>
                <a:sym typeface="Calibri"/>
              </a:rPr>
              <a:t>Incorporate extra problems or a challenge problem (for students who finish early)</a:t>
            </a:r>
            <a:endParaRPr sz="1100">
              <a:solidFill>
                <a:schemeClr val="dk1"/>
              </a:solidFill>
              <a:latin typeface="Calibri"/>
              <a:ea typeface="Calibri"/>
              <a:cs typeface="Calibri"/>
              <a:sym typeface="Calibri"/>
            </a:endParaRPr>
          </a:p>
          <a:p>
            <a:pPr indent="-298450" lvl="2" marL="342900" rtl="0" algn="l">
              <a:spcBef>
                <a:spcPts val="0"/>
              </a:spcBef>
              <a:spcAft>
                <a:spcPts val="0"/>
              </a:spcAft>
              <a:buClr>
                <a:schemeClr val="dk1"/>
              </a:buClr>
              <a:buSzPts val="1100"/>
              <a:buFont typeface="Calibri"/>
              <a:buAutoNum type="romanLcPeriod"/>
            </a:pPr>
            <a:r>
              <a:rPr lang="en" sz="1100">
                <a:solidFill>
                  <a:schemeClr val="dk1"/>
                </a:solidFill>
                <a:latin typeface="Calibri"/>
                <a:ea typeface="Calibri"/>
                <a:cs typeface="Calibri"/>
                <a:sym typeface="Calibri"/>
              </a:rPr>
              <a:t>Analyze responses and note patterns.</a:t>
            </a:r>
            <a:endParaRPr sz="1100">
              <a:solidFill>
                <a:schemeClr val="dk1"/>
              </a:solidFill>
              <a:latin typeface="Calibri"/>
              <a:ea typeface="Calibri"/>
              <a:cs typeface="Calibri"/>
              <a:sym typeface="Calibri"/>
            </a:endParaRPr>
          </a:p>
          <a:p>
            <a:pPr indent="-298450" lvl="2" marL="342900" rtl="0" algn="l">
              <a:spcBef>
                <a:spcPts val="0"/>
              </a:spcBef>
              <a:spcAft>
                <a:spcPts val="0"/>
              </a:spcAft>
              <a:buClr>
                <a:schemeClr val="dk1"/>
              </a:buClr>
              <a:buSzPts val="1100"/>
              <a:buFont typeface="Calibri"/>
              <a:buAutoNum type="romanLcPeriod"/>
            </a:pPr>
            <a:r>
              <a:rPr lang="en" sz="1100">
                <a:solidFill>
                  <a:schemeClr val="dk1"/>
                </a:solidFill>
                <a:latin typeface="Calibri"/>
                <a:ea typeface="Calibri"/>
                <a:cs typeface="Calibri"/>
                <a:sym typeface="Calibri"/>
              </a:rPr>
              <a:t>Address common misconceptions and deficiencies </a:t>
            </a:r>
            <a:endParaRPr sz="1100">
              <a:solidFill>
                <a:schemeClr val="dk1"/>
              </a:solidFill>
              <a:latin typeface="Calibri"/>
              <a:ea typeface="Calibri"/>
              <a:cs typeface="Calibri"/>
              <a:sym typeface="Calibri"/>
            </a:endParaRPr>
          </a:p>
          <a:p>
            <a:pPr indent="0" lvl="0" marL="0" rtl="0" algn="l">
              <a:spcBef>
                <a:spcPts val="1200"/>
              </a:spcBef>
              <a:spcAft>
                <a:spcPts val="0"/>
              </a:spcAft>
              <a:buNone/>
            </a:pPr>
            <a:r>
              <a:rPr b="1" lang="en" sz="1100">
                <a:solidFill>
                  <a:schemeClr val="dk1"/>
                </a:solidFill>
                <a:latin typeface="Calibri"/>
                <a:ea typeface="Calibri"/>
                <a:cs typeface="Calibri"/>
                <a:sym typeface="Calibri"/>
              </a:rPr>
              <a:t>Student</a:t>
            </a:r>
            <a:endParaRPr b="1" sz="1100">
              <a:solidFill>
                <a:schemeClr val="dk1"/>
              </a:solidFill>
              <a:latin typeface="Calibri"/>
              <a:ea typeface="Calibri"/>
              <a:cs typeface="Calibri"/>
              <a:sym typeface="Calibri"/>
            </a:endParaRPr>
          </a:p>
          <a:p>
            <a:pPr indent="-228600" lvl="0" marL="0" rtl="0" algn="l">
              <a:spcBef>
                <a:spcPts val="1200"/>
              </a:spcBef>
              <a:spcAft>
                <a:spcPts val="0"/>
              </a:spcAft>
              <a:buClr>
                <a:schemeClr val="dk1"/>
              </a:buClr>
              <a:buSzPts val="1100"/>
              <a:buFont typeface="Calibri"/>
              <a:buNone/>
            </a:pPr>
            <a:r>
              <a:rPr lang="en" sz="1100">
                <a:solidFill>
                  <a:schemeClr val="dk1"/>
                </a:solidFill>
                <a:latin typeface="Calibri"/>
                <a:ea typeface="Calibri"/>
                <a:cs typeface="Calibri"/>
                <a:sym typeface="Calibri"/>
              </a:rPr>
              <a:t>Students work in pairs solving the problems. One solves the problem by presenting a step-by-step problem solving process. The listener records the problem solving process and the result. They take turns in the two roles. Ultimately they should record one anothers responses to have a final Learning Artifact</a:t>
            </a:r>
            <a:endParaRPr sz="1100">
              <a:solidFill>
                <a:schemeClr val="dk1"/>
              </a:solidFill>
            </a:endParaRPr>
          </a:p>
        </p:txBody>
      </p:sp>
      <p:sp>
        <p:nvSpPr>
          <p:cNvPr id="430" name="Google Shape;430;p60"/>
          <p:cNvSpPr txBox="1"/>
          <p:nvPr>
            <p:ph idx="2" type="body"/>
          </p:nvPr>
        </p:nvSpPr>
        <p:spPr>
          <a:xfrm>
            <a:off x="3184075" y="510825"/>
            <a:ext cx="5648400" cy="1068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t>Implementation plan:</a:t>
            </a:r>
            <a:endParaRPr b="1" sz="1200"/>
          </a:p>
          <a:p>
            <a:pPr indent="0" lvl="0" marL="0" rtl="0" algn="l">
              <a:spcBef>
                <a:spcPts val="1200"/>
              </a:spcBef>
              <a:spcAft>
                <a:spcPts val="0"/>
              </a:spcAft>
              <a:buNone/>
            </a:pPr>
            <a:r>
              <a:rPr b="1" lang="en" sz="1200">
                <a:solidFill>
                  <a:schemeClr val="dk1"/>
                </a:solidFill>
                <a:latin typeface="Calibri"/>
                <a:ea typeface="Calibri"/>
                <a:cs typeface="Calibri"/>
                <a:sym typeface="Calibri"/>
              </a:rPr>
              <a:t>Topic: </a:t>
            </a:r>
            <a:r>
              <a:rPr lang="en" sz="1200">
                <a:solidFill>
                  <a:schemeClr val="dk1"/>
                </a:solidFill>
                <a:latin typeface="Calibri"/>
                <a:ea typeface="Calibri"/>
                <a:cs typeface="Calibri"/>
                <a:sym typeface="Calibri"/>
              </a:rPr>
              <a:t>Assigning R/S configuration at a chiral center</a:t>
            </a:r>
            <a:br>
              <a:rPr b="1" lang="en" sz="1200">
                <a:solidFill>
                  <a:schemeClr val="dk1"/>
                </a:solidFill>
                <a:latin typeface="Calibri"/>
                <a:ea typeface="Calibri"/>
                <a:cs typeface="Calibri"/>
                <a:sym typeface="Calibri"/>
              </a:rPr>
            </a:br>
            <a:r>
              <a:rPr b="1" lang="en" sz="1200">
                <a:solidFill>
                  <a:schemeClr val="dk1"/>
                </a:solidFill>
                <a:latin typeface="Calibri"/>
                <a:ea typeface="Calibri"/>
                <a:cs typeface="Calibri"/>
                <a:sym typeface="Calibri"/>
              </a:rPr>
              <a:t>LO: </a:t>
            </a:r>
            <a:r>
              <a:rPr lang="en" sz="1200">
                <a:solidFill>
                  <a:schemeClr val="dk1"/>
                </a:solidFill>
                <a:latin typeface="Calibri"/>
                <a:ea typeface="Calibri"/>
                <a:cs typeface="Calibri"/>
                <a:sym typeface="Calibri"/>
              </a:rPr>
              <a:t>Use CIP rules to assign priorities for substituent groups and assign absolute configuration to molecules having one chiral center</a:t>
            </a:r>
            <a:endParaRPr sz="1200">
              <a:solidFill>
                <a:schemeClr val="dk1"/>
              </a:solidFill>
              <a:latin typeface="Calibri"/>
              <a:ea typeface="Calibri"/>
              <a:cs typeface="Calibri"/>
              <a:sym typeface="Calibri"/>
            </a:endParaRPr>
          </a:p>
          <a:p>
            <a:pPr indent="0" lvl="0" marL="0" rtl="0" algn="l">
              <a:spcBef>
                <a:spcPts val="1200"/>
              </a:spcBef>
              <a:spcAft>
                <a:spcPts val="0"/>
              </a:spcAft>
              <a:buNone/>
            </a:pPr>
            <a:r>
              <a:t/>
            </a:r>
            <a:endParaRPr sz="1200">
              <a:solidFill>
                <a:srgbClr val="0000FF"/>
              </a:solidFill>
              <a:latin typeface="Calibri"/>
              <a:ea typeface="Calibri"/>
              <a:cs typeface="Calibri"/>
              <a:sym typeface="Calibri"/>
            </a:endParaRPr>
          </a:p>
          <a:p>
            <a:pPr indent="0" lvl="0" marL="0" rtl="0" algn="l">
              <a:spcBef>
                <a:spcPts val="1200"/>
              </a:spcBef>
              <a:spcAft>
                <a:spcPts val="1200"/>
              </a:spcAft>
              <a:buClr>
                <a:schemeClr val="dk1"/>
              </a:buClr>
              <a:buSzPts val="1100"/>
              <a:buFont typeface="Arial"/>
              <a:buNone/>
            </a:pPr>
            <a:r>
              <a:t/>
            </a:r>
            <a:endParaRPr sz="1200">
              <a:solidFill>
                <a:srgbClr val="0000FF"/>
              </a:solidFill>
              <a:latin typeface="Calibri"/>
              <a:ea typeface="Calibri"/>
              <a:cs typeface="Calibri"/>
              <a:sym typeface="Calibri"/>
            </a:endParaRPr>
          </a:p>
        </p:txBody>
      </p:sp>
      <p:pic>
        <p:nvPicPr>
          <p:cNvPr id="431" name="Google Shape;431;p60"/>
          <p:cNvPicPr preferRelativeResize="0"/>
          <p:nvPr/>
        </p:nvPicPr>
        <p:blipFill>
          <a:blip r:embed="rId3">
            <a:alphaModFix/>
          </a:blip>
          <a:stretch>
            <a:fillRect/>
          </a:stretch>
        </p:blipFill>
        <p:spPr>
          <a:xfrm>
            <a:off x="7394950" y="1773600"/>
            <a:ext cx="1533525" cy="981075"/>
          </a:xfrm>
          <a:prstGeom prst="rect">
            <a:avLst/>
          </a:prstGeom>
          <a:noFill/>
          <a:ln>
            <a:noFill/>
          </a:ln>
        </p:spPr>
      </p:pic>
      <p:sp>
        <p:nvSpPr>
          <p:cNvPr id="432" name="Google Shape;432;p60"/>
          <p:cNvSpPr txBox="1"/>
          <p:nvPr>
            <p:ph type="title"/>
          </p:nvPr>
        </p:nvSpPr>
        <p:spPr>
          <a:xfrm>
            <a:off x="311700" y="1402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i="1" lang="en" sz="2120"/>
              <a:t>Stereochemistry - TAPPs</a:t>
            </a:r>
            <a:endParaRPr i="1" sz="2120"/>
          </a:p>
        </p:txBody>
      </p:sp>
      <p:sp>
        <p:nvSpPr>
          <p:cNvPr id="433" name="Google Shape;433;p60"/>
          <p:cNvSpPr txBox="1"/>
          <p:nvPr>
            <p:ph type="title"/>
          </p:nvPr>
        </p:nvSpPr>
        <p:spPr>
          <a:xfrm>
            <a:off x="3184075" y="2762625"/>
            <a:ext cx="5744400" cy="20844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b="1" lang="en" sz="1200">
                <a:latin typeface="Calibri"/>
                <a:ea typeface="Calibri"/>
                <a:cs typeface="Calibri"/>
                <a:sym typeface="Calibri"/>
              </a:rPr>
              <a:t>Expected Response:</a:t>
            </a:r>
            <a:endParaRPr sz="1200">
              <a:latin typeface="Calibri"/>
              <a:ea typeface="Calibri"/>
              <a:cs typeface="Calibri"/>
              <a:sym typeface="Calibri"/>
            </a:endParaRPr>
          </a:p>
          <a:p>
            <a:pPr indent="-177800" lvl="2" marL="228600" rtl="0" algn="l">
              <a:lnSpc>
                <a:spcPct val="100000"/>
              </a:lnSpc>
              <a:spcBef>
                <a:spcPts val="1200"/>
              </a:spcBef>
              <a:spcAft>
                <a:spcPts val="0"/>
              </a:spcAft>
              <a:buSzPts val="1000"/>
              <a:buFont typeface="Calibri"/>
              <a:buAutoNum type="romanLcPeriod"/>
            </a:pPr>
            <a:r>
              <a:rPr lang="en" sz="1000">
                <a:latin typeface="Calibri"/>
                <a:ea typeface="Calibri"/>
                <a:cs typeface="Calibri"/>
                <a:sym typeface="Calibri"/>
              </a:rPr>
              <a:t>Identify the chiral center</a:t>
            </a:r>
            <a:endParaRPr sz="1000">
              <a:latin typeface="Calibri"/>
              <a:ea typeface="Calibri"/>
              <a:cs typeface="Calibri"/>
              <a:sym typeface="Calibri"/>
            </a:endParaRPr>
          </a:p>
          <a:p>
            <a:pPr indent="-177800" lvl="2" marL="228600" rtl="0" algn="l">
              <a:lnSpc>
                <a:spcPct val="100000"/>
              </a:lnSpc>
              <a:spcBef>
                <a:spcPts val="0"/>
              </a:spcBef>
              <a:spcAft>
                <a:spcPts val="0"/>
              </a:spcAft>
              <a:buSzPts val="1000"/>
              <a:buFont typeface="Calibri"/>
              <a:buAutoNum type="romanLcPeriod"/>
            </a:pPr>
            <a:r>
              <a:rPr lang="en" sz="1000">
                <a:latin typeface="Calibri"/>
                <a:ea typeface="Calibri"/>
                <a:cs typeface="Calibri"/>
                <a:sym typeface="Calibri"/>
              </a:rPr>
              <a:t>Draw in the implied hydrogen as a dash at the chiral center.</a:t>
            </a:r>
            <a:endParaRPr sz="1000">
              <a:latin typeface="Calibri"/>
              <a:ea typeface="Calibri"/>
              <a:cs typeface="Calibri"/>
              <a:sym typeface="Calibri"/>
            </a:endParaRPr>
          </a:p>
          <a:p>
            <a:pPr indent="-177800" lvl="2" marL="228600" rtl="0" algn="l">
              <a:lnSpc>
                <a:spcPct val="100000"/>
              </a:lnSpc>
              <a:spcBef>
                <a:spcPts val="0"/>
              </a:spcBef>
              <a:spcAft>
                <a:spcPts val="0"/>
              </a:spcAft>
              <a:buSzPts val="1000"/>
              <a:buFont typeface="Calibri"/>
              <a:buAutoNum type="romanLcPeriod"/>
            </a:pPr>
            <a:r>
              <a:rPr lang="en" sz="1000">
                <a:latin typeface="Calibri"/>
                <a:ea typeface="Calibri"/>
                <a:cs typeface="Calibri"/>
                <a:sym typeface="Calibri"/>
              </a:rPr>
              <a:t>Analyze the four atoms directly attached to the chiral center and prioritize them by atomic number. C C C (tied), H (priority 4).</a:t>
            </a:r>
            <a:endParaRPr sz="1000">
              <a:latin typeface="Calibri"/>
              <a:ea typeface="Calibri"/>
              <a:cs typeface="Calibri"/>
              <a:sym typeface="Calibri"/>
            </a:endParaRPr>
          </a:p>
          <a:p>
            <a:pPr indent="-177800" lvl="2" marL="228600" rtl="0" algn="l">
              <a:lnSpc>
                <a:spcPct val="100000"/>
              </a:lnSpc>
              <a:spcBef>
                <a:spcPts val="0"/>
              </a:spcBef>
              <a:spcAft>
                <a:spcPts val="0"/>
              </a:spcAft>
              <a:buSzPts val="1000"/>
              <a:buFont typeface="Calibri"/>
              <a:buAutoNum type="romanLcPeriod"/>
            </a:pPr>
            <a:r>
              <a:rPr lang="en" sz="1000">
                <a:latin typeface="Calibri"/>
                <a:ea typeface="Calibri"/>
                <a:cs typeface="Calibri"/>
                <a:sym typeface="Calibri"/>
              </a:rPr>
              <a:t>Label the tied carbon atoms as C</a:t>
            </a:r>
            <a:r>
              <a:rPr baseline="-25000" lang="en" sz="1000">
                <a:latin typeface="Calibri"/>
                <a:ea typeface="Calibri"/>
                <a:cs typeface="Calibri"/>
                <a:sym typeface="Calibri"/>
              </a:rPr>
              <a:t>A</a:t>
            </a:r>
            <a:r>
              <a:rPr lang="en" sz="1000">
                <a:latin typeface="Calibri"/>
                <a:ea typeface="Calibri"/>
                <a:cs typeface="Calibri"/>
                <a:sym typeface="Calibri"/>
              </a:rPr>
              <a:t>, C</a:t>
            </a:r>
            <a:r>
              <a:rPr baseline="-25000" lang="en" sz="1000">
                <a:latin typeface="Calibri"/>
                <a:ea typeface="Calibri"/>
                <a:cs typeface="Calibri"/>
                <a:sym typeface="Calibri"/>
              </a:rPr>
              <a:t>B</a:t>
            </a:r>
            <a:r>
              <a:rPr lang="en" sz="1000">
                <a:latin typeface="Calibri"/>
                <a:ea typeface="Calibri"/>
                <a:cs typeface="Calibri"/>
                <a:sym typeface="Calibri"/>
              </a:rPr>
              <a:t>, and C</a:t>
            </a:r>
            <a:r>
              <a:rPr baseline="-25000" lang="en" sz="1000">
                <a:latin typeface="Calibri"/>
                <a:ea typeface="Calibri"/>
                <a:cs typeface="Calibri"/>
                <a:sym typeface="Calibri"/>
              </a:rPr>
              <a:t>C</a:t>
            </a:r>
            <a:r>
              <a:rPr lang="en" sz="1000">
                <a:latin typeface="Calibri"/>
                <a:ea typeface="Calibri"/>
                <a:cs typeface="Calibri"/>
                <a:sym typeface="Calibri"/>
              </a:rPr>
              <a:t> as a “bookkeeping” tool.</a:t>
            </a:r>
            <a:endParaRPr sz="1000">
              <a:latin typeface="Calibri"/>
              <a:ea typeface="Calibri"/>
              <a:cs typeface="Calibri"/>
              <a:sym typeface="Calibri"/>
            </a:endParaRPr>
          </a:p>
          <a:p>
            <a:pPr indent="-177800" lvl="2" marL="228600" rtl="0" algn="l">
              <a:lnSpc>
                <a:spcPct val="100000"/>
              </a:lnSpc>
              <a:spcBef>
                <a:spcPts val="0"/>
              </a:spcBef>
              <a:spcAft>
                <a:spcPts val="0"/>
              </a:spcAft>
              <a:buSzPts val="1000"/>
              <a:buFont typeface="Calibri"/>
              <a:buAutoNum type="romanLcPeriod"/>
            </a:pPr>
            <a:r>
              <a:rPr lang="en" sz="1000">
                <a:latin typeface="Calibri"/>
                <a:ea typeface="Calibri"/>
                <a:cs typeface="Calibri"/>
                <a:sym typeface="Calibri"/>
              </a:rPr>
              <a:t>Analyze the atoms bonded to the three carbon atoms that are tied. C</a:t>
            </a:r>
            <a:r>
              <a:rPr baseline="-25000" lang="en" sz="1000">
                <a:latin typeface="Calibri"/>
                <a:ea typeface="Calibri"/>
                <a:cs typeface="Calibri"/>
                <a:sym typeface="Calibri"/>
              </a:rPr>
              <a:t>A</a:t>
            </a:r>
            <a:r>
              <a:rPr lang="en" sz="1000">
                <a:latin typeface="Calibri"/>
                <a:ea typeface="Calibri"/>
                <a:cs typeface="Calibri"/>
                <a:sym typeface="Calibri"/>
              </a:rPr>
              <a:t> (C, H, H), C</a:t>
            </a:r>
            <a:r>
              <a:rPr baseline="-25000" lang="en" sz="1000">
                <a:latin typeface="Calibri"/>
                <a:ea typeface="Calibri"/>
                <a:cs typeface="Calibri"/>
                <a:sym typeface="Calibri"/>
              </a:rPr>
              <a:t>B</a:t>
            </a:r>
            <a:r>
              <a:rPr lang="en" sz="1000">
                <a:latin typeface="Calibri"/>
                <a:ea typeface="Calibri"/>
                <a:cs typeface="Calibri"/>
                <a:sym typeface="Calibri"/>
              </a:rPr>
              <a:t> (H, H, H), C</a:t>
            </a:r>
            <a:r>
              <a:rPr baseline="-25000" lang="en" sz="1000">
                <a:latin typeface="Calibri"/>
                <a:ea typeface="Calibri"/>
                <a:cs typeface="Calibri"/>
                <a:sym typeface="Calibri"/>
              </a:rPr>
              <a:t>C</a:t>
            </a:r>
            <a:r>
              <a:rPr lang="en" sz="1000">
                <a:latin typeface="Calibri"/>
                <a:ea typeface="Calibri"/>
                <a:cs typeface="Calibri"/>
                <a:sym typeface="Calibri"/>
              </a:rPr>
              <a:t> (C, C, H).</a:t>
            </a:r>
            <a:endParaRPr sz="1000">
              <a:latin typeface="Calibri"/>
              <a:ea typeface="Calibri"/>
              <a:cs typeface="Calibri"/>
              <a:sym typeface="Calibri"/>
            </a:endParaRPr>
          </a:p>
          <a:p>
            <a:pPr indent="-177800" lvl="2" marL="228600" rtl="0" algn="l">
              <a:lnSpc>
                <a:spcPct val="100000"/>
              </a:lnSpc>
              <a:spcBef>
                <a:spcPts val="0"/>
              </a:spcBef>
              <a:spcAft>
                <a:spcPts val="0"/>
              </a:spcAft>
              <a:buSzPts val="1000"/>
              <a:buFont typeface="Calibri"/>
              <a:buAutoNum type="romanLcPeriod"/>
            </a:pPr>
            <a:r>
              <a:rPr lang="en" sz="1000">
                <a:latin typeface="Calibri"/>
                <a:ea typeface="Calibri"/>
                <a:cs typeface="Calibri"/>
                <a:sym typeface="Calibri"/>
              </a:rPr>
              <a:t>Based on the attached atoms, the three “tied” carbon can be prioritized as follows: C</a:t>
            </a:r>
            <a:r>
              <a:rPr baseline="-25000" lang="en" sz="1000">
                <a:latin typeface="Calibri"/>
                <a:ea typeface="Calibri"/>
                <a:cs typeface="Calibri"/>
                <a:sym typeface="Calibri"/>
              </a:rPr>
              <a:t>C</a:t>
            </a:r>
            <a:r>
              <a:rPr lang="en" sz="1000">
                <a:latin typeface="Calibri"/>
                <a:ea typeface="Calibri"/>
                <a:cs typeface="Calibri"/>
                <a:sym typeface="Calibri"/>
              </a:rPr>
              <a:t> (priority 1), C</a:t>
            </a:r>
            <a:r>
              <a:rPr baseline="-25000" lang="en" sz="1000">
                <a:latin typeface="Calibri"/>
                <a:ea typeface="Calibri"/>
                <a:cs typeface="Calibri"/>
                <a:sym typeface="Calibri"/>
              </a:rPr>
              <a:t>A</a:t>
            </a:r>
            <a:r>
              <a:rPr lang="en" sz="1000">
                <a:latin typeface="Calibri"/>
                <a:ea typeface="Calibri"/>
                <a:cs typeface="Calibri"/>
                <a:sym typeface="Calibri"/>
              </a:rPr>
              <a:t> (priority 2), C</a:t>
            </a:r>
            <a:r>
              <a:rPr baseline="-25000" lang="en" sz="1000">
                <a:latin typeface="Calibri"/>
                <a:ea typeface="Calibri"/>
                <a:cs typeface="Calibri"/>
                <a:sym typeface="Calibri"/>
              </a:rPr>
              <a:t>B</a:t>
            </a:r>
            <a:r>
              <a:rPr lang="en" sz="1000">
                <a:latin typeface="Calibri"/>
                <a:ea typeface="Calibri"/>
                <a:cs typeface="Calibri"/>
                <a:sym typeface="Calibri"/>
              </a:rPr>
              <a:t> (priority 3).</a:t>
            </a:r>
            <a:endParaRPr sz="1000">
              <a:latin typeface="Calibri"/>
              <a:ea typeface="Calibri"/>
              <a:cs typeface="Calibri"/>
              <a:sym typeface="Calibri"/>
            </a:endParaRPr>
          </a:p>
          <a:p>
            <a:pPr indent="-177800" lvl="2" marL="228600" rtl="0" algn="l">
              <a:lnSpc>
                <a:spcPct val="100000"/>
              </a:lnSpc>
              <a:spcBef>
                <a:spcPts val="0"/>
              </a:spcBef>
              <a:spcAft>
                <a:spcPts val="0"/>
              </a:spcAft>
              <a:buSzPts val="1000"/>
              <a:buFont typeface="Calibri"/>
              <a:buAutoNum type="romanLcPeriod"/>
            </a:pPr>
            <a:r>
              <a:rPr lang="en" sz="1000">
                <a:latin typeface="Calibri"/>
                <a:ea typeface="Calibri"/>
                <a:cs typeface="Calibri"/>
                <a:sym typeface="Calibri"/>
              </a:rPr>
              <a:t>Rotate the molecule so that priority “4” is in the back. In this case it is already back so no further manipulation needs to be done.</a:t>
            </a:r>
            <a:endParaRPr sz="1000">
              <a:latin typeface="Calibri"/>
              <a:ea typeface="Calibri"/>
              <a:cs typeface="Calibri"/>
              <a:sym typeface="Calibri"/>
            </a:endParaRPr>
          </a:p>
          <a:p>
            <a:pPr indent="-177800" lvl="2" marL="228600" rtl="0" algn="l">
              <a:lnSpc>
                <a:spcPct val="100000"/>
              </a:lnSpc>
              <a:spcBef>
                <a:spcPts val="0"/>
              </a:spcBef>
              <a:spcAft>
                <a:spcPts val="0"/>
              </a:spcAft>
              <a:buSzPts val="1000"/>
              <a:buFont typeface="Calibri"/>
              <a:buAutoNum type="romanLcPeriod"/>
            </a:pPr>
            <a:r>
              <a:rPr lang="en" sz="1000">
                <a:latin typeface="Calibri"/>
                <a:ea typeface="Calibri"/>
                <a:cs typeface="Calibri"/>
                <a:sym typeface="Calibri"/>
              </a:rPr>
              <a:t>Draw a curved arrow from group 1 to 2 to 3.</a:t>
            </a:r>
            <a:endParaRPr sz="1000">
              <a:latin typeface="Calibri"/>
              <a:ea typeface="Calibri"/>
              <a:cs typeface="Calibri"/>
              <a:sym typeface="Calibri"/>
            </a:endParaRPr>
          </a:p>
          <a:p>
            <a:pPr indent="-177800" lvl="2" marL="228600" rtl="0" algn="l">
              <a:lnSpc>
                <a:spcPct val="100000"/>
              </a:lnSpc>
              <a:spcBef>
                <a:spcPts val="0"/>
              </a:spcBef>
              <a:spcAft>
                <a:spcPts val="0"/>
              </a:spcAft>
              <a:buSzPts val="1000"/>
              <a:buFont typeface="Calibri"/>
              <a:buAutoNum type="romanLcPeriod"/>
            </a:pPr>
            <a:r>
              <a:rPr lang="en" sz="1000">
                <a:latin typeface="Calibri"/>
                <a:ea typeface="Calibri"/>
                <a:cs typeface="Calibri"/>
                <a:sym typeface="Calibri"/>
              </a:rPr>
              <a:t>The curved arrow goes around clockwise making the assignment </a:t>
            </a:r>
            <a:r>
              <a:rPr b="1" lang="en" sz="1000">
                <a:latin typeface="Calibri"/>
                <a:ea typeface="Calibri"/>
                <a:cs typeface="Calibri"/>
                <a:sym typeface="Calibri"/>
              </a:rPr>
              <a:t>R-configuration</a:t>
            </a:r>
            <a:r>
              <a:rPr lang="en" sz="1000">
                <a:latin typeface="Calibri"/>
                <a:ea typeface="Calibri"/>
                <a:cs typeface="Calibri"/>
                <a:sym typeface="Calibri"/>
              </a:rPr>
              <a:t>.</a:t>
            </a:r>
            <a:endParaRPr b="1" sz="1000">
              <a:latin typeface="Calibri"/>
              <a:ea typeface="Calibri"/>
              <a:cs typeface="Calibri"/>
              <a:sym typeface="Calibri"/>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4A7D6"/>
        </a:solidFill>
      </p:bgPr>
    </p:bg>
    <p:spTree>
      <p:nvGrpSpPr>
        <p:cNvPr id="437" name="Shape 437"/>
        <p:cNvGrpSpPr/>
        <p:nvPr/>
      </p:nvGrpSpPr>
      <p:grpSpPr>
        <a:xfrm>
          <a:off x="0" y="0"/>
          <a:ext cx="0" cy="0"/>
          <a:chOff x="0" y="0"/>
          <a:chExt cx="0" cy="0"/>
        </a:xfrm>
      </p:grpSpPr>
      <p:sp>
        <p:nvSpPr>
          <p:cNvPr id="438" name="Google Shape;438;p6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i="1" lang="en" sz="2120"/>
              <a:t>Stereochemistry</a:t>
            </a:r>
            <a:r>
              <a:rPr i="1" lang="en" sz="2120"/>
              <a:t> - Knowledge Grid</a:t>
            </a:r>
            <a:endParaRPr i="1" sz="2120"/>
          </a:p>
        </p:txBody>
      </p:sp>
      <p:sp>
        <p:nvSpPr>
          <p:cNvPr id="439" name="Google Shape;439;p61"/>
          <p:cNvSpPr txBox="1"/>
          <p:nvPr>
            <p:ph idx="1" type="body"/>
          </p:nvPr>
        </p:nvSpPr>
        <p:spPr>
          <a:xfrm>
            <a:off x="202700" y="968025"/>
            <a:ext cx="2719200" cy="38781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b="1" lang="en"/>
              <a:t>Description of method:</a:t>
            </a:r>
            <a:endParaRPr b="1"/>
          </a:p>
          <a:p>
            <a:pPr indent="0" lvl="0" marL="0" rtl="0" algn="l">
              <a:spcBef>
                <a:spcPts val="1200"/>
              </a:spcBef>
              <a:spcAft>
                <a:spcPts val="0"/>
              </a:spcAft>
              <a:buNone/>
            </a:pPr>
            <a:r>
              <a:rPr lang="en"/>
              <a:t>Provide students with a grid that has specific column headings and row headings (these headings are concepts that you want them to explore - can be closely related, or not).</a:t>
            </a:r>
            <a:endParaRPr/>
          </a:p>
          <a:p>
            <a:pPr indent="0" lvl="0" marL="0" rtl="0" algn="l">
              <a:spcBef>
                <a:spcPts val="1200"/>
              </a:spcBef>
              <a:spcAft>
                <a:spcPts val="1200"/>
              </a:spcAft>
              <a:buNone/>
            </a:pPr>
            <a:r>
              <a:rPr lang="en"/>
              <a:t>Students will then be presented with a specific prompt, and then fill in the grid based on the prompt. They can be provided with a list to choose from, or be asked to fill it in with their own ideas (open-ended).</a:t>
            </a:r>
            <a:endParaRPr/>
          </a:p>
        </p:txBody>
      </p:sp>
      <p:sp>
        <p:nvSpPr>
          <p:cNvPr id="440" name="Google Shape;440;p61"/>
          <p:cNvSpPr txBox="1"/>
          <p:nvPr>
            <p:ph idx="2" type="body"/>
          </p:nvPr>
        </p:nvSpPr>
        <p:spPr>
          <a:xfrm>
            <a:off x="3184075" y="968025"/>
            <a:ext cx="5648400" cy="3828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t>Implementation plan: (Example)</a:t>
            </a:r>
            <a:endParaRPr b="1"/>
          </a:p>
          <a:p>
            <a:pPr indent="0" lvl="0" marL="0" rtl="0" algn="l">
              <a:spcBef>
                <a:spcPts val="1200"/>
              </a:spcBef>
              <a:spcAft>
                <a:spcPts val="0"/>
              </a:spcAft>
              <a:buClr>
                <a:schemeClr val="dk1"/>
              </a:buClr>
              <a:buSzPts val="1100"/>
              <a:buFont typeface="Arial"/>
              <a:buNone/>
            </a:pPr>
            <a:r>
              <a:rPr lang="en"/>
              <a:t>Based on the list of molecules given below, fill in the grid appropriately.</a:t>
            </a:r>
            <a:endParaRPr/>
          </a:p>
          <a:p>
            <a:pPr indent="0" lvl="0" marL="0" rtl="0" algn="l">
              <a:spcBef>
                <a:spcPts val="0"/>
              </a:spcBef>
              <a:spcAft>
                <a:spcPts val="0"/>
              </a:spcAft>
              <a:buNone/>
            </a:pPr>
            <a:r>
              <a:t/>
            </a:r>
            <a:endParaRPr b="1"/>
          </a:p>
          <a:p>
            <a:pPr indent="0" lvl="0" marL="0" rtl="0" algn="l">
              <a:spcBef>
                <a:spcPts val="1200"/>
              </a:spcBef>
              <a:spcAft>
                <a:spcPts val="0"/>
              </a:spcAft>
              <a:buNone/>
            </a:pPr>
            <a:r>
              <a:t/>
            </a:r>
            <a:endParaRPr b="1"/>
          </a:p>
          <a:p>
            <a:pPr indent="0" lvl="0" marL="0" rtl="0" algn="l">
              <a:spcBef>
                <a:spcPts val="1200"/>
              </a:spcBef>
              <a:spcAft>
                <a:spcPts val="1200"/>
              </a:spcAft>
              <a:buNone/>
            </a:pPr>
            <a:r>
              <a:t/>
            </a:r>
            <a:endParaRPr b="1"/>
          </a:p>
        </p:txBody>
      </p:sp>
      <p:graphicFrame>
        <p:nvGraphicFramePr>
          <p:cNvPr id="441" name="Google Shape;441;p61"/>
          <p:cNvGraphicFramePr/>
          <p:nvPr/>
        </p:nvGraphicFramePr>
        <p:xfrm>
          <a:off x="3358650" y="1987975"/>
          <a:ext cx="3000000" cy="3000000"/>
        </p:xfrm>
        <a:graphic>
          <a:graphicData uri="http://schemas.openxmlformats.org/drawingml/2006/table">
            <a:tbl>
              <a:tblPr>
                <a:noFill/>
                <a:tableStyleId>{6C4F20CB-AE02-4645-BA9E-1B7457A6212E}</a:tableStyleId>
              </a:tblPr>
              <a:tblGrid>
                <a:gridCol w="1124125"/>
                <a:gridCol w="843425"/>
                <a:gridCol w="835175"/>
                <a:gridCol w="769150"/>
              </a:tblGrid>
              <a:tr h="336375">
                <a:tc>
                  <a:txBody>
                    <a:bodyPr/>
                    <a:lstStyle/>
                    <a:p>
                      <a:pPr indent="0" lvl="0" marL="0" rtl="0" algn="l">
                        <a:lnSpc>
                          <a:spcPct val="115000"/>
                        </a:lnSpc>
                        <a:spcBef>
                          <a:spcPts val="0"/>
                        </a:spcBef>
                        <a:spcAft>
                          <a:spcPts val="0"/>
                        </a:spcAft>
                        <a:buNone/>
                      </a:pPr>
                      <a:r>
                        <a:rPr lang="en" sz="1200"/>
                        <a:t> </a:t>
                      </a:r>
                      <a:endParaRPr sz="1200"/>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200"/>
                        <a:t>Chiral</a:t>
                      </a:r>
                      <a:endParaRPr sz="1200"/>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200"/>
                        <a:t>Achiral</a:t>
                      </a:r>
                      <a:endParaRPr sz="1200"/>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200"/>
                        <a:t>Meso</a:t>
                      </a:r>
                      <a:endParaRPr sz="1200"/>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516025">
                <a:tc>
                  <a:txBody>
                    <a:bodyPr/>
                    <a:lstStyle/>
                    <a:p>
                      <a:pPr indent="0" lvl="0" marL="0" rtl="0" algn="l">
                        <a:lnSpc>
                          <a:spcPct val="115000"/>
                        </a:lnSpc>
                        <a:spcBef>
                          <a:spcPts val="0"/>
                        </a:spcBef>
                        <a:spcAft>
                          <a:spcPts val="0"/>
                        </a:spcAft>
                        <a:buNone/>
                      </a:pPr>
                      <a:r>
                        <a:rPr lang="en" sz="1200"/>
                        <a:t>Has 0 chiral centers</a:t>
                      </a:r>
                      <a:endParaRPr sz="1200"/>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200"/>
                        <a:t> </a:t>
                      </a:r>
                      <a:endParaRPr sz="1200"/>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200"/>
                        <a:t> </a:t>
                      </a:r>
                      <a:endParaRPr sz="1200"/>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200"/>
                        <a:t> </a:t>
                      </a:r>
                      <a:endParaRPr sz="1200"/>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516025">
                <a:tc>
                  <a:txBody>
                    <a:bodyPr/>
                    <a:lstStyle/>
                    <a:p>
                      <a:pPr indent="0" lvl="0" marL="0" rtl="0" algn="l">
                        <a:lnSpc>
                          <a:spcPct val="115000"/>
                        </a:lnSpc>
                        <a:spcBef>
                          <a:spcPts val="0"/>
                        </a:spcBef>
                        <a:spcAft>
                          <a:spcPts val="0"/>
                        </a:spcAft>
                        <a:buNone/>
                      </a:pPr>
                      <a:r>
                        <a:rPr lang="en" sz="1200"/>
                        <a:t>Has 1 chiral center</a:t>
                      </a:r>
                      <a:endParaRPr sz="1200"/>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200"/>
                        <a:t> </a:t>
                      </a:r>
                      <a:endParaRPr sz="1200"/>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200"/>
                        <a:t> </a:t>
                      </a:r>
                      <a:endParaRPr sz="1200"/>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200"/>
                        <a:t> </a:t>
                      </a:r>
                      <a:endParaRPr sz="1200"/>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516025">
                <a:tc>
                  <a:txBody>
                    <a:bodyPr/>
                    <a:lstStyle/>
                    <a:p>
                      <a:pPr indent="0" lvl="0" marL="0" rtl="0" algn="l">
                        <a:lnSpc>
                          <a:spcPct val="115000"/>
                        </a:lnSpc>
                        <a:spcBef>
                          <a:spcPts val="0"/>
                        </a:spcBef>
                        <a:spcAft>
                          <a:spcPts val="0"/>
                        </a:spcAft>
                        <a:buNone/>
                      </a:pPr>
                      <a:r>
                        <a:rPr lang="en" sz="1200"/>
                        <a:t>Has 2 or more chiral centers</a:t>
                      </a:r>
                      <a:endParaRPr sz="1200"/>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200"/>
                        <a:t> </a:t>
                      </a:r>
                      <a:endParaRPr sz="1200"/>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200"/>
                        <a:t> </a:t>
                      </a:r>
                      <a:endParaRPr sz="1200"/>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200"/>
                        <a:t> </a:t>
                      </a:r>
                      <a:endParaRPr sz="1200"/>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pic>
        <p:nvPicPr>
          <p:cNvPr id="442" name="Google Shape;442;p61"/>
          <p:cNvPicPr preferRelativeResize="0"/>
          <p:nvPr/>
        </p:nvPicPr>
        <p:blipFill>
          <a:blip r:embed="rId3">
            <a:alphaModFix/>
          </a:blip>
          <a:stretch>
            <a:fillRect/>
          </a:stretch>
        </p:blipFill>
        <p:spPr>
          <a:xfrm>
            <a:off x="7025900" y="2436350"/>
            <a:ext cx="1806575" cy="174987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FE2F3"/>
        </a:solidFill>
      </p:bgPr>
    </p:bg>
    <p:spTree>
      <p:nvGrpSpPr>
        <p:cNvPr id="81" name="Shape 81"/>
        <p:cNvGrpSpPr/>
        <p:nvPr/>
      </p:nvGrpSpPr>
      <p:grpSpPr>
        <a:xfrm>
          <a:off x="0" y="0"/>
          <a:ext cx="0" cy="0"/>
          <a:chOff x="0" y="0"/>
          <a:chExt cx="0" cy="0"/>
        </a:xfrm>
      </p:grpSpPr>
      <p:sp>
        <p:nvSpPr>
          <p:cNvPr id="82" name="Google Shape;82;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i="1" lang="en" sz="2120"/>
              <a:t>Aldehydes and ketones - Structured Problem Solving</a:t>
            </a:r>
            <a:endParaRPr i="1" sz="2120"/>
          </a:p>
        </p:txBody>
      </p:sp>
      <p:sp>
        <p:nvSpPr>
          <p:cNvPr id="83" name="Google Shape;83;p17"/>
          <p:cNvSpPr txBox="1"/>
          <p:nvPr>
            <p:ph idx="1" type="body"/>
          </p:nvPr>
        </p:nvSpPr>
        <p:spPr>
          <a:xfrm>
            <a:off x="202700" y="968025"/>
            <a:ext cx="2719200" cy="3878100"/>
          </a:xfrm>
          <a:prstGeom prst="rect">
            <a:avLst/>
          </a:prstGeom>
        </p:spPr>
        <p:txBody>
          <a:bodyPr anchorCtr="0" anchor="t" bIns="91425" lIns="91425" spcFirstLastPara="1" rIns="91425" wrap="square" tIns="91425">
            <a:normAutofit fontScale="85000" lnSpcReduction="10000"/>
          </a:bodyPr>
          <a:lstStyle/>
          <a:p>
            <a:pPr indent="0" lvl="0" marL="0" rtl="0" algn="l">
              <a:spcBef>
                <a:spcPts val="0"/>
              </a:spcBef>
              <a:spcAft>
                <a:spcPts val="0"/>
              </a:spcAft>
              <a:buNone/>
            </a:pPr>
            <a:r>
              <a:rPr b="1" lang="en"/>
              <a:t>Description of method:  Students in groups are given a large complex problem and asked to solve it by a series of steps.  All members have to agree as well as be able to explain both the solution and the route they used to arrive at the solution.  The full set of steps (although it seems like not all problems are amenable to all of these steps) are 1) identify the problem, 2) generate possible solutions, 3) evaluate and test possible solutions, 4) decide on a mutually acceptable solution, 5) implement the solution, and 6) evaluate the solution.</a:t>
            </a:r>
            <a:endParaRPr b="1"/>
          </a:p>
          <a:p>
            <a:pPr indent="0" lvl="0" marL="0" rtl="0" algn="l">
              <a:spcBef>
                <a:spcPts val="1200"/>
              </a:spcBef>
              <a:spcAft>
                <a:spcPts val="1200"/>
              </a:spcAft>
              <a:buNone/>
            </a:pPr>
            <a:r>
              <a:t/>
            </a:r>
            <a:endParaRPr/>
          </a:p>
        </p:txBody>
      </p:sp>
      <p:sp>
        <p:nvSpPr>
          <p:cNvPr id="84" name="Google Shape;84;p17"/>
          <p:cNvSpPr txBox="1"/>
          <p:nvPr>
            <p:ph idx="2" type="body"/>
          </p:nvPr>
        </p:nvSpPr>
        <p:spPr>
          <a:xfrm>
            <a:off x="3184075" y="968025"/>
            <a:ext cx="5648400" cy="3828600"/>
          </a:xfrm>
          <a:prstGeom prst="rect">
            <a:avLst/>
          </a:prstGeom>
        </p:spPr>
        <p:txBody>
          <a:bodyPr anchorCtr="0" anchor="t" bIns="91425" lIns="91425" spcFirstLastPara="1" rIns="91425" wrap="square" tIns="91425">
            <a:normAutofit fontScale="92500" lnSpcReduction="10000"/>
          </a:bodyPr>
          <a:lstStyle/>
          <a:p>
            <a:pPr indent="0" lvl="0" marL="0" rtl="0" algn="l">
              <a:spcBef>
                <a:spcPts val="0"/>
              </a:spcBef>
              <a:spcAft>
                <a:spcPts val="0"/>
              </a:spcAft>
              <a:buNone/>
            </a:pPr>
            <a:r>
              <a:rPr b="1" lang="en"/>
              <a:t>Implementation plan:  Well… if I really wanted them to come up with a solution, then implement the solution, then evaluate the success of it, that really seems to lend itself to a laboratory assignment (sorry, I know some of you are lecture-only).</a:t>
            </a:r>
            <a:endParaRPr b="1"/>
          </a:p>
          <a:p>
            <a:pPr indent="0" lvl="0" marL="0" rtl="0" algn="l">
              <a:spcBef>
                <a:spcPts val="1200"/>
              </a:spcBef>
              <a:spcAft>
                <a:spcPts val="1200"/>
              </a:spcAft>
              <a:buNone/>
            </a:pPr>
            <a:r>
              <a:rPr b="1" lang="en"/>
              <a:t>Task: find a “best” synthesis of 3-hexanol (the odor of pineapples).  Step one is possibly done for them, although perhaps I could make them do even that task if I asked them to look up what compound was responsible for pineapple’s smell.  Step 2 is designing on paper several solutions.  Step 3 would be working with me to determine which syntheses are feasible given our supplies and equipment.  Step 4 would be deciding on which synthesis/syntheses they want to implement in lab.  Step 5 would be to do the syntheses (incl. purification, characterization, etc.).  Step 6 would be to determine the yield (comparing it to other synthetic methods if they do more than one), and if I am feeling especially ambitious, asking them to factor in the cost of the reagents to determine which one is the cheapest.</a:t>
            </a:r>
            <a:endParaRPr b="1"/>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6" name="Shape 446"/>
        <p:cNvGrpSpPr/>
        <p:nvPr/>
      </p:nvGrpSpPr>
      <p:grpSpPr>
        <a:xfrm>
          <a:off x="0" y="0"/>
          <a:ext cx="0" cy="0"/>
          <a:chOff x="0" y="0"/>
          <a:chExt cx="0" cy="0"/>
        </a:xfrm>
      </p:grpSpPr>
      <p:sp>
        <p:nvSpPr>
          <p:cNvPr id="447" name="Google Shape;447;p62"/>
          <p:cNvSpPr txBox="1"/>
          <p:nvPr>
            <p:ph type="title"/>
          </p:nvPr>
        </p:nvSpPr>
        <p:spPr>
          <a:xfrm>
            <a:off x="226450" y="104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020"/>
              <a:t>https://chat.openai.com/share/52fa4457-9a7a-4b43-8c5e-a3367b449b60</a:t>
            </a:r>
            <a:endParaRPr sz="2020"/>
          </a:p>
        </p:txBody>
      </p:sp>
      <p:pic>
        <p:nvPicPr>
          <p:cNvPr id="448" name="Google Shape;448;p62"/>
          <p:cNvPicPr preferRelativeResize="0"/>
          <p:nvPr/>
        </p:nvPicPr>
        <p:blipFill>
          <a:blip r:embed="rId3">
            <a:alphaModFix/>
          </a:blip>
          <a:stretch>
            <a:fillRect/>
          </a:stretch>
        </p:blipFill>
        <p:spPr>
          <a:xfrm>
            <a:off x="1708700" y="623900"/>
            <a:ext cx="4713576" cy="441874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FE2F3"/>
        </a:solidFill>
      </p:bgPr>
    </p:bg>
    <p:spTree>
      <p:nvGrpSpPr>
        <p:cNvPr id="88" name="Shape 88"/>
        <p:cNvGrpSpPr/>
        <p:nvPr/>
      </p:nvGrpSpPr>
      <p:grpSpPr>
        <a:xfrm>
          <a:off x="0" y="0"/>
          <a:ext cx="0" cy="0"/>
          <a:chOff x="0" y="0"/>
          <a:chExt cx="0" cy="0"/>
        </a:xfrm>
      </p:grpSpPr>
      <p:sp>
        <p:nvSpPr>
          <p:cNvPr id="89" name="Google Shape;89;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i="1" lang="en" sz="2120"/>
              <a:t>Aldehydes and ketones - Round Table</a:t>
            </a:r>
            <a:endParaRPr i="1" sz="2120"/>
          </a:p>
        </p:txBody>
      </p:sp>
      <p:sp>
        <p:nvSpPr>
          <p:cNvPr id="90" name="Google Shape;90;p18"/>
          <p:cNvSpPr txBox="1"/>
          <p:nvPr>
            <p:ph idx="1" type="body"/>
          </p:nvPr>
        </p:nvSpPr>
        <p:spPr>
          <a:xfrm>
            <a:off x="0" y="968025"/>
            <a:ext cx="4356900" cy="4175400"/>
          </a:xfrm>
          <a:prstGeom prst="rect">
            <a:avLst/>
          </a:prstGeom>
        </p:spPr>
        <p:txBody>
          <a:bodyPr anchorCtr="0" anchor="t" bIns="91425" lIns="91425" spcFirstLastPara="1" rIns="91425" wrap="square" tIns="91425">
            <a:normAutofit fontScale="70000"/>
          </a:bodyPr>
          <a:lstStyle/>
          <a:p>
            <a:pPr indent="0" lvl="0" marL="0" rtl="0" algn="l">
              <a:spcBef>
                <a:spcPts val="0"/>
              </a:spcBef>
              <a:spcAft>
                <a:spcPts val="0"/>
              </a:spcAft>
              <a:buNone/>
            </a:pPr>
            <a:r>
              <a:rPr b="1" lang="en"/>
              <a:t>Description of method: The instructor provides a prompt to groups of four students. Each student will answer the prompt individually, one at a time writing a few words or phrases on a piece of paper, telling </a:t>
            </a:r>
            <a:r>
              <a:rPr b="1" lang="en"/>
              <a:t>the group what they wrote, then passing to the next student. Each student subsequently contributes new answers to the prompt, reflecting on the previous students’ responses. The responses should be written quickly so that other students don’t have to spend too much time waiting.</a:t>
            </a:r>
            <a:endParaRPr b="1"/>
          </a:p>
          <a:p>
            <a:pPr indent="0" lvl="0" marL="0" rtl="0" algn="l">
              <a:spcBef>
                <a:spcPts val="1200"/>
              </a:spcBef>
              <a:spcAft>
                <a:spcPts val="0"/>
              </a:spcAft>
              <a:buNone/>
            </a:pPr>
            <a:r>
              <a:rPr b="1" lang="en"/>
              <a:t>This method encourages all students to contribute, while limiting how much the more verbose students can contribute, so they don’t dominate the exercise. Participation becomes more equitable.</a:t>
            </a:r>
            <a:endParaRPr b="1"/>
          </a:p>
          <a:p>
            <a:pPr indent="0" lvl="0" marL="0" rtl="0" algn="l">
              <a:spcBef>
                <a:spcPts val="1200"/>
              </a:spcBef>
              <a:spcAft>
                <a:spcPts val="0"/>
              </a:spcAft>
              <a:buNone/>
            </a:pPr>
            <a:r>
              <a:rPr b="1" lang="en"/>
              <a:t>Should not be used for questions requiring more complex thinking because it is meant to be faster paced so other students don’t get bored. It doesn’t leave room for much discussion due to time constraints.</a:t>
            </a:r>
            <a:endParaRPr b="1"/>
          </a:p>
          <a:p>
            <a:pPr indent="0" lvl="0" marL="0" rtl="0" algn="l">
              <a:spcBef>
                <a:spcPts val="1200"/>
              </a:spcBef>
              <a:spcAft>
                <a:spcPts val="1200"/>
              </a:spcAft>
              <a:buNone/>
            </a:pPr>
            <a:r>
              <a:rPr b="1" lang="en"/>
              <a:t>One of the examples used this method to assess the muddiest points surrounding a particular topic that students had found confusing in previous semesters. In the round table, students put check marks next to responses that they also struggled with. The professors used the responses to help organize a review session before moving on.</a:t>
            </a:r>
            <a:endParaRPr b="1"/>
          </a:p>
        </p:txBody>
      </p:sp>
      <p:sp>
        <p:nvSpPr>
          <p:cNvPr id="91" name="Google Shape;91;p18"/>
          <p:cNvSpPr txBox="1"/>
          <p:nvPr>
            <p:ph idx="2" type="body"/>
          </p:nvPr>
        </p:nvSpPr>
        <p:spPr>
          <a:xfrm>
            <a:off x="4264775" y="968025"/>
            <a:ext cx="4879200" cy="4175400"/>
          </a:xfrm>
          <a:prstGeom prst="rect">
            <a:avLst/>
          </a:prstGeom>
        </p:spPr>
        <p:txBody>
          <a:bodyPr anchorCtr="0" anchor="t" bIns="91425" lIns="91425" spcFirstLastPara="1" rIns="91425" wrap="square" tIns="91425">
            <a:normAutofit fontScale="77500" lnSpcReduction="20000"/>
          </a:bodyPr>
          <a:lstStyle/>
          <a:p>
            <a:pPr indent="0" lvl="0" marL="0" rtl="0" algn="l">
              <a:spcBef>
                <a:spcPts val="0"/>
              </a:spcBef>
              <a:spcAft>
                <a:spcPts val="0"/>
              </a:spcAft>
              <a:buNone/>
            </a:pPr>
            <a:r>
              <a:rPr b="1" lang="en"/>
              <a:t>Implementation plan: My first instinct was to use this </a:t>
            </a:r>
            <a:r>
              <a:rPr b="1" lang="en"/>
              <a:t>method</a:t>
            </a:r>
            <a:r>
              <a:rPr b="1" lang="en"/>
              <a:t> for multistep synthesis or reviewing reactions by doing subsequent transformations building off of an aldehyde or ketone starting molecule, but this method is not advised to be used for more complex thinking for time </a:t>
            </a:r>
            <a:r>
              <a:rPr b="1" lang="en"/>
              <a:t>constraint</a:t>
            </a:r>
            <a:r>
              <a:rPr b="1" lang="en"/>
              <a:t> reasons. It could be used for review of reactions, by having students propose one </a:t>
            </a:r>
            <a:r>
              <a:rPr b="1" lang="en"/>
              <a:t>transformation</a:t>
            </a:r>
            <a:r>
              <a:rPr b="1" lang="en"/>
              <a:t> each to a starting molecule using new reactions from the chapter, but this may still be time-consuming.</a:t>
            </a:r>
            <a:endParaRPr b="1"/>
          </a:p>
          <a:p>
            <a:pPr indent="0" lvl="0" marL="0" rtl="0" algn="l">
              <a:spcBef>
                <a:spcPts val="1200"/>
              </a:spcBef>
              <a:spcAft>
                <a:spcPts val="0"/>
              </a:spcAft>
              <a:buNone/>
            </a:pPr>
            <a:r>
              <a:rPr b="1" lang="en"/>
              <a:t>While this could be useful in assessing muddiest point, like in the example, it is also useful for brainstorming, which could be utilized in a prompt where students have to troubleshoot a reaction that did not work or to predict reactivity based on prior knowledge.</a:t>
            </a:r>
            <a:endParaRPr b="1"/>
          </a:p>
          <a:p>
            <a:pPr indent="0" lvl="0" marL="0" rtl="0" algn="l">
              <a:spcBef>
                <a:spcPts val="1200"/>
              </a:spcBef>
              <a:spcAft>
                <a:spcPts val="0"/>
              </a:spcAft>
              <a:buNone/>
            </a:pPr>
            <a:r>
              <a:rPr b="1" lang="en" u="sng"/>
              <a:t>Prompt when introducing aldehydes and ketones</a:t>
            </a:r>
            <a:r>
              <a:rPr b="1" lang="en"/>
              <a:t>: Consider the structure and properties of aldehydes and ketones, how do you expect these functional groups to behave in reactions?</a:t>
            </a:r>
            <a:endParaRPr b="1"/>
          </a:p>
          <a:p>
            <a:pPr indent="0" lvl="0" marL="0" rtl="0" algn="l">
              <a:spcBef>
                <a:spcPts val="1200"/>
              </a:spcBef>
              <a:spcAft>
                <a:spcPts val="0"/>
              </a:spcAft>
              <a:buNone/>
            </a:pPr>
            <a:r>
              <a:rPr b="1" lang="en" u="sng"/>
              <a:t>Anticipated responses</a:t>
            </a:r>
            <a:r>
              <a:rPr b="1" lang="en"/>
              <a:t>: carbon electron poor (electrophile), oxygen electron rich (lewis base), pi-bond will break in reactions, will form racemic addition products, aldehydes more reactive/less stable</a:t>
            </a:r>
            <a:endParaRPr b="1"/>
          </a:p>
          <a:p>
            <a:pPr indent="0" lvl="0" marL="0" rtl="0" algn="l">
              <a:spcBef>
                <a:spcPts val="1200"/>
              </a:spcBef>
              <a:spcAft>
                <a:spcPts val="1200"/>
              </a:spcAft>
              <a:buNone/>
            </a:pPr>
            <a:r>
              <a:rPr b="1" lang="en"/>
              <a:t>Each group can then provide one of their answers and the instructor can add anything missing and lead into reactions.</a:t>
            </a:r>
            <a:endParaRPr b="1"/>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FE2F3"/>
        </a:solidFill>
      </p:bgPr>
    </p:bg>
    <p:spTree>
      <p:nvGrpSpPr>
        <p:cNvPr id="95" name="Shape 95"/>
        <p:cNvGrpSpPr/>
        <p:nvPr/>
      </p:nvGrpSpPr>
      <p:grpSpPr>
        <a:xfrm>
          <a:off x="0" y="0"/>
          <a:ext cx="0" cy="0"/>
          <a:chOff x="0" y="0"/>
          <a:chExt cx="0" cy="0"/>
        </a:xfrm>
      </p:grpSpPr>
      <p:sp>
        <p:nvSpPr>
          <p:cNvPr id="96" name="Google Shape;96;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i="1" lang="en" sz="2120"/>
              <a:t>Aldehydes and ketones - Background Knowledge Probe</a:t>
            </a:r>
            <a:endParaRPr i="1" sz="2120"/>
          </a:p>
        </p:txBody>
      </p:sp>
      <p:sp>
        <p:nvSpPr>
          <p:cNvPr id="97" name="Google Shape;97;p19"/>
          <p:cNvSpPr txBox="1"/>
          <p:nvPr>
            <p:ph idx="1" type="body"/>
          </p:nvPr>
        </p:nvSpPr>
        <p:spPr>
          <a:xfrm>
            <a:off x="202700" y="968025"/>
            <a:ext cx="2719200" cy="3878100"/>
          </a:xfrm>
          <a:prstGeom prst="rect">
            <a:avLst/>
          </a:prstGeom>
        </p:spPr>
        <p:txBody>
          <a:bodyPr anchorCtr="0" anchor="t" bIns="91425" lIns="91425" spcFirstLastPara="1" rIns="91425" wrap="square" tIns="91425">
            <a:normAutofit fontScale="92500" lnSpcReduction="20000"/>
          </a:bodyPr>
          <a:lstStyle/>
          <a:p>
            <a:pPr indent="0" lvl="0" marL="0" rtl="0" algn="l">
              <a:spcBef>
                <a:spcPts val="0"/>
              </a:spcBef>
              <a:spcAft>
                <a:spcPts val="0"/>
              </a:spcAft>
              <a:buNone/>
            </a:pPr>
            <a:r>
              <a:rPr b="1" lang="en"/>
              <a:t>Description of method: </a:t>
            </a:r>
            <a:endParaRPr b="1"/>
          </a:p>
          <a:p>
            <a:pPr indent="0" lvl="0" marL="0" rtl="0" algn="l">
              <a:spcBef>
                <a:spcPts val="1200"/>
              </a:spcBef>
              <a:spcAft>
                <a:spcPts val="0"/>
              </a:spcAft>
              <a:buNone/>
            </a:pPr>
            <a:r>
              <a:rPr b="1" lang="en"/>
              <a:t>The background knowledge probe is an ungraded survey of 5-10 </a:t>
            </a:r>
            <a:r>
              <a:rPr b="1" lang="en"/>
              <a:t>questions</a:t>
            </a:r>
            <a:r>
              <a:rPr b="1" lang="en"/>
              <a:t> geared towards investigating the level and understanding of students pre-existing knowledge. </a:t>
            </a:r>
            <a:endParaRPr b="1"/>
          </a:p>
          <a:p>
            <a:pPr indent="0" lvl="0" marL="0" rtl="0" algn="l">
              <a:spcBef>
                <a:spcPts val="1200"/>
              </a:spcBef>
              <a:spcAft>
                <a:spcPts val="1200"/>
              </a:spcAft>
              <a:buNone/>
            </a:pPr>
            <a:r>
              <a:rPr b="1" lang="en"/>
              <a:t>Each question on the survey also has a confidence rating associated with it, which allows you (after analyzing the data) to determine if there are misconceptions (incorrect </a:t>
            </a:r>
            <a:r>
              <a:rPr b="1" lang="en"/>
              <a:t>responses</a:t>
            </a:r>
            <a:r>
              <a:rPr b="1" lang="en"/>
              <a:t> with high confidence rating) or if your </a:t>
            </a:r>
            <a:r>
              <a:rPr b="1" lang="en"/>
              <a:t>students</a:t>
            </a:r>
            <a:r>
              <a:rPr b="1" lang="en"/>
              <a:t> have low confidence in the material (correct response with low confidence rating. </a:t>
            </a:r>
            <a:endParaRPr/>
          </a:p>
        </p:txBody>
      </p:sp>
      <p:sp>
        <p:nvSpPr>
          <p:cNvPr id="98" name="Google Shape;98;p19"/>
          <p:cNvSpPr txBox="1"/>
          <p:nvPr>
            <p:ph idx="2" type="body"/>
          </p:nvPr>
        </p:nvSpPr>
        <p:spPr>
          <a:xfrm>
            <a:off x="2938375" y="968025"/>
            <a:ext cx="6139800" cy="3828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t>Implementation plan:</a:t>
            </a:r>
            <a:endParaRPr b="1"/>
          </a:p>
          <a:p>
            <a:pPr indent="0" lvl="0" marL="0" rtl="0" algn="l">
              <a:spcBef>
                <a:spcPts val="1200"/>
              </a:spcBef>
              <a:spcAft>
                <a:spcPts val="0"/>
              </a:spcAft>
              <a:buNone/>
            </a:pPr>
            <a:r>
              <a:rPr b="1" lang="en" sz="1200"/>
              <a:t>Topic: Assessing important pre-existing knowledge needed to be successful in understanding the reactions between A/K and alcohols, including equilibrium. </a:t>
            </a:r>
            <a:endParaRPr b="1" sz="1200"/>
          </a:p>
          <a:p>
            <a:pPr indent="0" lvl="0" marL="0" rtl="0" algn="l">
              <a:spcBef>
                <a:spcPts val="1200"/>
              </a:spcBef>
              <a:spcAft>
                <a:spcPts val="0"/>
              </a:spcAft>
              <a:buNone/>
            </a:pPr>
            <a:r>
              <a:t/>
            </a:r>
            <a:endParaRPr b="1"/>
          </a:p>
          <a:p>
            <a:pPr indent="0" lvl="0" marL="0" rtl="0" algn="l">
              <a:spcBef>
                <a:spcPts val="1200"/>
              </a:spcBef>
              <a:spcAft>
                <a:spcPts val="0"/>
              </a:spcAft>
              <a:buNone/>
            </a:pPr>
            <a:r>
              <a:t/>
            </a:r>
            <a:endParaRPr b="1"/>
          </a:p>
          <a:p>
            <a:pPr indent="0" lvl="0" marL="0" rtl="0" algn="l">
              <a:spcBef>
                <a:spcPts val="1200"/>
              </a:spcBef>
              <a:spcAft>
                <a:spcPts val="1200"/>
              </a:spcAft>
              <a:buNone/>
            </a:pPr>
            <a:r>
              <a:t/>
            </a:r>
            <a:endParaRPr b="1"/>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FE2F3"/>
        </a:solidFill>
      </p:bgPr>
    </p:bg>
    <p:spTree>
      <p:nvGrpSpPr>
        <p:cNvPr id="102" name="Shape 102"/>
        <p:cNvGrpSpPr/>
        <p:nvPr/>
      </p:nvGrpSpPr>
      <p:grpSpPr>
        <a:xfrm>
          <a:off x="0" y="0"/>
          <a:ext cx="0" cy="0"/>
          <a:chOff x="0" y="0"/>
          <a:chExt cx="0" cy="0"/>
        </a:xfrm>
      </p:grpSpPr>
      <p:sp>
        <p:nvSpPr>
          <p:cNvPr id="103" name="Google Shape;103;p2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46698"/>
              <a:buFont typeface="Arial"/>
              <a:buNone/>
            </a:pPr>
            <a:r>
              <a:rPr i="1" lang="en" sz="2120"/>
              <a:t>Aldehydes and ketones - Background Knowledge Probe</a:t>
            </a:r>
            <a:endParaRPr i="1" sz="2120"/>
          </a:p>
          <a:p>
            <a:pPr indent="0" lvl="0" marL="0" rtl="0" algn="l">
              <a:spcBef>
                <a:spcPts val="0"/>
              </a:spcBef>
              <a:spcAft>
                <a:spcPts val="0"/>
              </a:spcAft>
              <a:buNone/>
            </a:pPr>
            <a:r>
              <a:t/>
            </a:r>
            <a:endParaRPr/>
          </a:p>
        </p:txBody>
      </p:sp>
      <p:sp>
        <p:nvSpPr>
          <p:cNvPr id="104" name="Google Shape;104;p20"/>
          <p:cNvSpPr txBox="1"/>
          <p:nvPr>
            <p:ph idx="1" type="body"/>
          </p:nvPr>
        </p:nvSpPr>
        <p:spPr>
          <a:xfrm>
            <a:off x="311700" y="1152475"/>
            <a:ext cx="19968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b="1" lang="en" sz="1200"/>
              <a:t>Topic: Assessing important pre-existing knowledge needed to be successful in understanding the reactions between A/K and alcohols, including equilibrium. </a:t>
            </a:r>
            <a:endParaRPr b="1" sz="1200"/>
          </a:p>
          <a:p>
            <a:pPr indent="0" lvl="0" marL="0" rtl="0" algn="l">
              <a:spcBef>
                <a:spcPts val="1200"/>
              </a:spcBef>
              <a:spcAft>
                <a:spcPts val="1200"/>
              </a:spcAft>
              <a:buNone/>
            </a:pPr>
            <a:r>
              <a:t/>
            </a:r>
            <a:endParaRPr/>
          </a:p>
        </p:txBody>
      </p:sp>
      <p:graphicFrame>
        <p:nvGraphicFramePr>
          <p:cNvPr id="105" name="Google Shape;105;p20"/>
          <p:cNvGraphicFramePr/>
          <p:nvPr/>
        </p:nvGraphicFramePr>
        <p:xfrm>
          <a:off x="2548875" y="1017715"/>
          <a:ext cx="3000000" cy="3000000"/>
        </p:xfrm>
        <a:graphic>
          <a:graphicData uri="http://schemas.openxmlformats.org/drawingml/2006/table">
            <a:tbl>
              <a:tblPr>
                <a:noFill/>
                <a:tableStyleId>{2BD004F8-F398-46BC-B3F0-4333ED51622F}</a:tableStyleId>
              </a:tblPr>
              <a:tblGrid>
                <a:gridCol w="3143550"/>
                <a:gridCol w="620300"/>
                <a:gridCol w="690375"/>
                <a:gridCol w="1751350"/>
              </a:tblGrid>
              <a:tr h="823875">
                <a:tc gridSpan="4">
                  <a:txBody>
                    <a:bodyPr/>
                    <a:lstStyle/>
                    <a:p>
                      <a:pPr indent="0" lvl="0" marL="0" rtl="0" algn="l">
                        <a:spcBef>
                          <a:spcPts val="0"/>
                        </a:spcBef>
                        <a:spcAft>
                          <a:spcPts val="0"/>
                        </a:spcAft>
                        <a:buNone/>
                      </a:pPr>
                      <a:r>
                        <a:rPr lang="en" sz="1200"/>
                        <a:t>This is an ungraded assignment aimed at assessing what you already know. I will use the results to plan our class sessions. Answer the questions as accurately as possible by placing an “X” in the appropriate column to demonstrate whether you think each statement is true or false, then circle the number in the last column that best reflects your confidence in the correctness of your answer (1 = low confidence; 5 = high confidence). </a:t>
                      </a:r>
                      <a:endParaRPr sz="1200"/>
                    </a:p>
                  </a:txBody>
                  <a:tcPr marT="91425" marB="91425" marR="91425" marL="91425"/>
                </a:tc>
                <a:tc hMerge="1"/>
                <a:tc hMerge="1"/>
                <a:tc hMerge="1"/>
              </a:tr>
              <a:tr h="375400">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rPr lang="en" sz="1200"/>
                        <a:t>True</a:t>
                      </a:r>
                      <a:endParaRPr sz="1200"/>
                    </a:p>
                  </a:txBody>
                  <a:tcPr marT="91425" marB="91425" marR="91425" marL="91425"/>
                </a:tc>
                <a:tc>
                  <a:txBody>
                    <a:bodyPr/>
                    <a:lstStyle/>
                    <a:p>
                      <a:pPr indent="0" lvl="0" marL="0" rtl="0" algn="l">
                        <a:spcBef>
                          <a:spcPts val="0"/>
                        </a:spcBef>
                        <a:spcAft>
                          <a:spcPts val="0"/>
                        </a:spcAft>
                        <a:buNone/>
                      </a:pPr>
                      <a:r>
                        <a:rPr lang="en" sz="1200"/>
                        <a:t>False</a:t>
                      </a:r>
                      <a:endParaRPr sz="1200"/>
                    </a:p>
                  </a:txBody>
                  <a:tcPr marT="91425" marB="91425" marR="91425" marL="91425"/>
                </a:tc>
                <a:tc>
                  <a:txBody>
                    <a:bodyPr/>
                    <a:lstStyle/>
                    <a:p>
                      <a:pPr indent="0" lvl="0" marL="0" rtl="0" algn="l">
                        <a:spcBef>
                          <a:spcPts val="0"/>
                        </a:spcBef>
                        <a:spcAft>
                          <a:spcPts val="0"/>
                        </a:spcAft>
                        <a:buNone/>
                      </a:pPr>
                      <a:r>
                        <a:rPr lang="en" sz="1200"/>
                        <a:t>Confidence Rating</a:t>
                      </a:r>
                      <a:endParaRPr sz="1200"/>
                    </a:p>
                  </a:txBody>
                  <a:tcPr marT="91425" marB="91425" marR="91425" marL="91425"/>
                </a:tc>
              </a:tr>
              <a:tr h="519775">
                <a:tc>
                  <a:txBody>
                    <a:bodyPr/>
                    <a:lstStyle/>
                    <a:p>
                      <a:pPr indent="0" lvl="0" marL="0" rtl="0" algn="l">
                        <a:spcBef>
                          <a:spcPts val="0"/>
                        </a:spcBef>
                        <a:spcAft>
                          <a:spcPts val="0"/>
                        </a:spcAft>
                        <a:buNone/>
                      </a:pPr>
                      <a:r>
                        <a:rPr lang="en" sz="1200"/>
                        <a:t>In an aldehyde the electrophilic site is the oxygen atom of the C=O. </a:t>
                      </a:r>
                      <a:endParaRPr sz="1200"/>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rPr lang="en" sz="1200"/>
                        <a:t>1 2 3 4 5 </a:t>
                      </a:r>
                      <a:endParaRPr sz="1200"/>
                    </a:p>
                  </a:txBody>
                  <a:tcPr marT="91425" marB="91425" marR="91425" marL="91425"/>
                </a:tc>
              </a:tr>
              <a:tr h="548675">
                <a:tc>
                  <a:txBody>
                    <a:bodyPr/>
                    <a:lstStyle/>
                    <a:p>
                      <a:pPr indent="0" lvl="0" marL="0" rtl="0" algn="l">
                        <a:spcBef>
                          <a:spcPts val="0"/>
                        </a:spcBef>
                        <a:spcAft>
                          <a:spcPts val="0"/>
                        </a:spcAft>
                        <a:buNone/>
                      </a:pPr>
                      <a:r>
                        <a:rPr lang="en" sz="1200"/>
                        <a:t>Catalysts participate in a reaction but are not consumed in the reaction. </a:t>
                      </a:r>
                      <a:endParaRPr sz="1200"/>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 sz="1200">
                          <a:solidFill>
                            <a:schemeClr val="dk1"/>
                          </a:solidFill>
                        </a:rPr>
                        <a:t>1 2 3 4 5 </a:t>
                      </a:r>
                      <a:endParaRPr>
                        <a:solidFill>
                          <a:schemeClr val="dk1"/>
                        </a:solidFill>
                      </a:endParaRPr>
                    </a:p>
                    <a:p>
                      <a:pPr indent="0" lvl="0" marL="0" rtl="0" algn="l">
                        <a:spcBef>
                          <a:spcPts val="0"/>
                        </a:spcBef>
                        <a:spcAft>
                          <a:spcPts val="0"/>
                        </a:spcAft>
                        <a:buNone/>
                      </a:pPr>
                      <a:r>
                        <a:t/>
                      </a:r>
                      <a:endParaRPr/>
                    </a:p>
                  </a:txBody>
                  <a:tcPr marT="91425" marB="91425" marR="91425" marL="91425"/>
                </a:tc>
              </a:tr>
              <a:tr h="531075">
                <a:tc>
                  <a:txBody>
                    <a:bodyPr/>
                    <a:lstStyle/>
                    <a:p>
                      <a:pPr indent="0" lvl="0" marL="0" rtl="0" algn="l">
                        <a:spcBef>
                          <a:spcPts val="0"/>
                        </a:spcBef>
                        <a:spcAft>
                          <a:spcPts val="0"/>
                        </a:spcAft>
                        <a:buNone/>
                      </a:pPr>
                      <a:r>
                        <a:rPr lang="en" sz="1200"/>
                        <a:t>Catalysts speed up a reaction by raising the activation barrier of the rate limiting step. </a:t>
                      </a:r>
                      <a:endParaRPr sz="1200"/>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rPr lang="en" sz="1200">
                          <a:solidFill>
                            <a:schemeClr val="dk1"/>
                          </a:solidFill>
                        </a:rPr>
                        <a:t>1 2 3 4 5 </a:t>
                      </a:r>
                      <a:endParaRPr sz="1200">
                        <a:solidFill>
                          <a:schemeClr val="dk1"/>
                        </a:solidFill>
                      </a:endParaRPr>
                    </a:p>
                  </a:txBody>
                  <a:tcPr marT="91425" marB="91425" marR="91425" marL="91425"/>
                </a:tc>
              </a:tr>
              <a:tr h="498900">
                <a:tc>
                  <a:txBody>
                    <a:bodyPr/>
                    <a:lstStyle/>
                    <a:p>
                      <a:pPr indent="0" lvl="0" marL="0" rtl="0" algn="l">
                        <a:spcBef>
                          <a:spcPts val="0"/>
                        </a:spcBef>
                        <a:spcAft>
                          <a:spcPts val="0"/>
                        </a:spcAft>
                        <a:buNone/>
                      </a:pPr>
                      <a:r>
                        <a:rPr lang="en" sz="1200"/>
                        <a:t>Q’s on Le Chatlier’s Principle</a:t>
                      </a:r>
                      <a:endParaRPr sz="1200"/>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rPr lang="en" sz="1200">
                          <a:solidFill>
                            <a:schemeClr val="dk1"/>
                          </a:solidFill>
                        </a:rPr>
                        <a:t>1 2 3 4 5 </a:t>
                      </a:r>
                      <a:endParaRPr>
                        <a:solidFill>
                          <a:schemeClr val="dk1"/>
                        </a:solidFill>
                      </a:endParaRPr>
                    </a:p>
                  </a:txBody>
                  <a:tcPr marT="91425" marB="91425" marR="91425" marL="91425"/>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FE2F3"/>
        </a:solidFill>
      </p:bgPr>
    </p:bg>
    <p:spTree>
      <p:nvGrpSpPr>
        <p:cNvPr id="109" name="Shape 109"/>
        <p:cNvGrpSpPr/>
        <p:nvPr/>
      </p:nvGrpSpPr>
      <p:grpSpPr>
        <a:xfrm>
          <a:off x="0" y="0"/>
          <a:ext cx="0" cy="0"/>
          <a:chOff x="0" y="0"/>
          <a:chExt cx="0" cy="0"/>
        </a:xfrm>
      </p:grpSpPr>
      <p:sp>
        <p:nvSpPr>
          <p:cNvPr id="110" name="Google Shape;110;p21"/>
          <p:cNvSpPr/>
          <p:nvPr/>
        </p:nvSpPr>
        <p:spPr>
          <a:xfrm>
            <a:off x="2736400" y="1263300"/>
            <a:ext cx="3683400" cy="3273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21"/>
          <p:cNvSpPr txBox="1"/>
          <p:nvPr>
            <p:ph type="title"/>
          </p:nvPr>
        </p:nvSpPr>
        <p:spPr>
          <a:xfrm>
            <a:off x="129700" y="105225"/>
            <a:ext cx="88968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i="1" lang="en" sz="2120"/>
              <a:t>Aldehydes and ketones - TAPPs </a:t>
            </a:r>
            <a:r>
              <a:rPr i="1" lang="en" sz="1720"/>
              <a:t>(Think-Aloud Problem-Solving Protocols)</a:t>
            </a:r>
            <a:endParaRPr i="1" sz="1720"/>
          </a:p>
        </p:txBody>
      </p:sp>
      <p:sp>
        <p:nvSpPr>
          <p:cNvPr id="112" name="Google Shape;112;p21"/>
          <p:cNvSpPr txBox="1"/>
          <p:nvPr>
            <p:ph idx="1" type="body"/>
          </p:nvPr>
        </p:nvSpPr>
        <p:spPr>
          <a:xfrm>
            <a:off x="300775" y="423600"/>
            <a:ext cx="2719200" cy="40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Description of method:</a:t>
            </a:r>
            <a:endParaRPr b="1"/>
          </a:p>
          <a:p>
            <a:pPr indent="0" lvl="0" marL="0" rtl="0" algn="l">
              <a:spcBef>
                <a:spcPts val="1200"/>
              </a:spcBef>
              <a:spcAft>
                <a:spcPts val="1200"/>
              </a:spcAft>
              <a:buNone/>
            </a:pPr>
            <a:r>
              <a:t/>
            </a:r>
            <a:endParaRPr/>
          </a:p>
        </p:txBody>
      </p:sp>
      <p:sp>
        <p:nvSpPr>
          <p:cNvPr id="113" name="Google Shape;113;p21"/>
          <p:cNvSpPr txBox="1"/>
          <p:nvPr>
            <p:ph idx="2" type="body"/>
          </p:nvPr>
        </p:nvSpPr>
        <p:spPr>
          <a:xfrm>
            <a:off x="6419800" y="423600"/>
            <a:ext cx="2510700" cy="4701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b="1" lang="en"/>
              <a:t>Implementation plan:</a:t>
            </a:r>
            <a:endParaRPr/>
          </a:p>
        </p:txBody>
      </p:sp>
      <p:sp>
        <p:nvSpPr>
          <p:cNvPr id="114" name="Google Shape;114;p21"/>
          <p:cNvSpPr/>
          <p:nvPr/>
        </p:nvSpPr>
        <p:spPr>
          <a:xfrm>
            <a:off x="699913" y="2616000"/>
            <a:ext cx="169800" cy="169800"/>
          </a:xfrm>
          <a:prstGeom prst="ellipse">
            <a:avLst/>
          </a:prstGeom>
          <a:solidFill>
            <a:srgbClr val="9900FF"/>
          </a:solidFill>
          <a:ln cap="flat" cmpd="sng" w="9525">
            <a:solidFill>
              <a:srgbClr val="99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21"/>
          <p:cNvSpPr/>
          <p:nvPr/>
        </p:nvSpPr>
        <p:spPr>
          <a:xfrm>
            <a:off x="670513" y="2785800"/>
            <a:ext cx="228600" cy="228600"/>
          </a:xfrm>
          <a:prstGeom prst="chord">
            <a:avLst>
              <a:gd fmla="val 8996433" name="adj1"/>
              <a:gd fmla="val 1838005" name="adj2"/>
            </a:avLst>
          </a:prstGeom>
          <a:solidFill>
            <a:srgbClr val="9900FF"/>
          </a:solidFill>
          <a:ln cap="flat" cmpd="sng" w="9525">
            <a:solidFill>
              <a:srgbClr val="99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21"/>
          <p:cNvSpPr/>
          <p:nvPr/>
        </p:nvSpPr>
        <p:spPr>
          <a:xfrm>
            <a:off x="1794163" y="2616000"/>
            <a:ext cx="169800" cy="169800"/>
          </a:xfrm>
          <a:prstGeom prst="ellipse">
            <a:avLst/>
          </a:prstGeom>
          <a:solidFill>
            <a:srgbClr val="9900FF"/>
          </a:solidFill>
          <a:ln cap="flat" cmpd="sng" w="9525">
            <a:solidFill>
              <a:srgbClr val="99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21"/>
          <p:cNvSpPr/>
          <p:nvPr/>
        </p:nvSpPr>
        <p:spPr>
          <a:xfrm>
            <a:off x="1764763" y="2785800"/>
            <a:ext cx="228600" cy="228600"/>
          </a:xfrm>
          <a:prstGeom prst="chord">
            <a:avLst>
              <a:gd fmla="val 8996433" name="adj1"/>
              <a:gd fmla="val 1838005" name="adj2"/>
            </a:avLst>
          </a:prstGeom>
          <a:solidFill>
            <a:srgbClr val="9900FF"/>
          </a:solidFill>
          <a:ln cap="flat" cmpd="sng" w="9525">
            <a:solidFill>
              <a:srgbClr val="99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21"/>
          <p:cNvSpPr txBox="1"/>
          <p:nvPr/>
        </p:nvSpPr>
        <p:spPr>
          <a:xfrm>
            <a:off x="213450" y="636600"/>
            <a:ext cx="3683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Students work in pairs with 2 roles:</a:t>
            </a:r>
            <a:endParaRPr/>
          </a:p>
        </p:txBody>
      </p:sp>
      <p:sp>
        <p:nvSpPr>
          <p:cNvPr id="119" name="Google Shape;119;p21"/>
          <p:cNvSpPr/>
          <p:nvPr/>
        </p:nvSpPr>
        <p:spPr>
          <a:xfrm>
            <a:off x="78100" y="1036800"/>
            <a:ext cx="1570200" cy="1366200"/>
          </a:xfrm>
          <a:prstGeom prst="wedgeRectCallout">
            <a:avLst>
              <a:gd fmla="val 705" name="adj1"/>
              <a:gd fmla="val 63292"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I’m </a:t>
            </a:r>
            <a:r>
              <a:rPr b="1" lang="en"/>
              <a:t>solving </a:t>
            </a:r>
            <a:r>
              <a:rPr lang="en"/>
              <a:t>this problem while talking through my process for solving this problem (steps)</a:t>
            </a:r>
            <a:endParaRPr/>
          </a:p>
        </p:txBody>
      </p:sp>
      <p:sp>
        <p:nvSpPr>
          <p:cNvPr id="120" name="Google Shape;120;p21"/>
          <p:cNvSpPr txBox="1"/>
          <p:nvPr/>
        </p:nvSpPr>
        <p:spPr>
          <a:xfrm>
            <a:off x="0" y="295705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chemeClr val="dk1"/>
                </a:solidFill>
              </a:rPr>
              <a:t>Problem solver	   Listener</a:t>
            </a:r>
            <a:endParaRPr b="1"/>
          </a:p>
        </p:txBody>
      </p:sp>
      <p:sp>
        <p:nvSpPr>
          <p:cNvPr id="121" name="Google Shape;121;p21"/>
          <p:cNvSpPr/>
          <p:nvPr/>
        </p:nvSpPr>
        <p:spPr>
          <a:xfrm>
            <a:off x="1711950" y="1022638"/>
            <a:ext cx="1570200" cy="1366200"/>
          </a:xfrm>
          <a:prstGeom prst="wedgeRectCallout">
            <a:avLst>
              <a:gd fmla="val -34890" name="adj1"/>
              <a:gd fmla="val 66426"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I’m </a:t>
            </a:r>
            <a:r>
              <a:rPr b="1" lang="en"/>
              <a:t>recording </a:t>
            </a:r>
            <a:r>
              <a:rPr b="1" lang="en"/>
              <a:t>your </a:t>
            </a:r>
            <a:r>
              <a:rPr b="1" lang="en"/>
              <a:t>process </a:t>
            </a:r>
            <a:r>
              <a:rPr lang="en"/>
              <a:t>(steps) that you use to solve the problem</a:t>
            </a:r>
            <a:endParaRPr/>
          </a:p>
        </p:txBody>
      </p:sp>
      <p:sp>
        <p:nvSpPr>
          <p:cNvPr id="122" name="Google Shape;122;p21"/>
          <p:cNvSpPr/>
          <p:nvPr/>
        </p:nvSpPr>
        <p:spPr>
          <a:xfrm>
            <a:off x="355938" y="3827450"/>
            <a:ext cx="169800" cy="169800"/>
          </a:xfrm>
          <a:prstGeom prst="ellipse">
            <a:avLst/>
          </a:prstGeom>
          <a:solidFill>
            <a:srgbClr val="067A14"/>
          </a:solidFill>
          <a:ln cap="flat" cmpd="sng" w="9525">
            <a:solidFill>
              <a:srgbClr val="067A1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21"/>
          <p:cNvSpPr/>
          <p:nvPr/>
        </p:nvSpPr>
        <p:spPr>
          <a:xfrm>
            <a:off x="326538" y="3997250"/>
            <a:ext cx="228600" cy="228600"/>
          </a:xfrm>
          <a:prstGeom prst="chord">
            <a:avLst>
              <a:gd fmla="val 8996433" name="adj1"/>
              <a:gd fmla="val 1838005" name="adj2"/>
            </a:avLst>
          </a:prstGeom>
          <a:solidFill>
            <a:srgbClr val="067A14"/>
          </a:solidFill>
          <a:ln cap="flat" cmpd="sng" w="9525">
            <a:solidFill>
              <a:srgbClr val="067A1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21"/>
          <p:cNvSpPr txBox="1"/>
          <p:nvPr/>
        </p:nvSpPr>
        <p:spPr>
          <a:xfrm>
            <a:off x="0" y="4168500"/>
            <a:ext cx="1032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chemeClr val="dk1"/>
                </a:solidFill>
              </a:rPr>
              <a:t>Instructor</a:t>
            </a:r>
            <a:endParaRPr b="1"/>
          </a:p>
        </p:txBody>
      </p:sp>
      <p:sp>
        <p:nvSpPr>
          <p:cNvPr id="125" name="Google Shape;125;p21"/>
          <p:cNvSpPr/>
          <p:nvPr/>
        </p:nvSpPr>
        <p:spPr>
          <a:xfrm>
            <a:off x="899125" y="3357350"/>
            <a:ext cx="1365300" cy="868500"/>
          </a:xfrm>
          <a:prstGeom prst="wedgeRectCallout">
            <a:avLst>
              <a:gd fmla="val -75965" name="adj1"/>
              <a:gd fmla="val 16146"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I’m reviewing the </a:t>
            </a:r>
            <a:r>
              <a:rPr b="1" lang="en"/>
              <a:t>answer </a:t>
            </a:r>
            <a:r>
              <a:rPr lang="en"/>
              <a:t>and the </a:t>
            </a:r>
            <a:r>
              <a:rPr b="1" lang="en"/>
              <a:t>steps </a:t>
            </a:r>
            <a:r>
              <a:rPr lang="en"/>
              <a:t>in the process.</a:t>
            </a:r>
            <a:endParaRPr/>
          </a:p>
        </p:txBody>
      </p:sp>
      <p:sp>
        <p:nvSpPr>
          <p:cNvPr id="126" name="Google Shape;126;p21"/>
          <p:cNvSpPr txBox="1"/>
          <p:nvPr/>
        </p:nvSpPr>
        <p:spPr>
          <a:xfrm>
            <a:off x="3387725" y="1263300"/>
            <a:ext cx="2887200" cy="1293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u="sng"/>
              <a:t>Example</a:t>
            </a:r>
            <a:r>
              <a:rPr lang="en" sz="1200"/>
              <a:t>: students worked on problems that were normally a huge stumbling block and caused students to drop the course. The instructor used the results to find the exact part of the process where they were stumbling (step 3).</a:t>
            </a:r>
            <a:endParaRPr sz="1200"/>
          </a:p>
        </p:txBody>
      </p:sp>
      <p:pic>
        <p:nvPicPr>
          <p:cNvPr id="127" name="Google Shape;127;p21"/>
          <p:cNvPicPr preferRelativeResize="0"/>
          <p:nvPr/>
        </p:nvPicPr>
        <p:blipFill>
          <a:blip r:embed="rId3">
            <a:alphaModFix/>
          </a:blip>
          <a:stretch>
            <a:fillRect/>
          </a:stretch>
        </p:blipFill>
        <p:spPr>
          <a:xfrm>
            <a:off x="2769043" y="2472925"/>
            <a:ext cx="3650756" cy="1971425"/>
          </a:xfrm>
          <a:prstGeom prst="rect">
            <a:avLst/>
          </a:prstGeom>
          <a:noFill/>
          <a:ln>
            <a:noFill/>
          </a:ln>
        </p:spPr>
      </p:pic>
      <p:sp>
        <p:nvSpPr>
          <p:cNvPr id="128" name="Google Shape;128;p21"/>
          <p:cNvSpPr txBox="1"/>
          <p:nvPr>
            <p:ph idx="2" type="body"/>
          </p:nvPr>
        </p:nvSpPr>
        <p:spPr>
          <a:xfrm>
            <a:off x="78100" y="4578000"/>
            <a:ext cx="6419700" cy="4701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a:t>Strengths:</a:t>
            </a:r>
            <a:r>
              <a:rPr b="1" lang="en" sz="1300"/>
              <a:t> 1) Help instructor to ID problem areas (major?)</a:t>
            </a:r>
            <a:endParaRPr b="1" sz="1300"/>
          </a:p>
          <a:p>
            <a:pPr indent="457200" lvl="0" marL="457200" rtl="0" algn="l">
              <a:lnSpc>
                <a:spcPct val="100000"/>
              </a:lnSpc>
              <a:spcBef>
                <a:spcPts val="0"/>
              </a:spcBef>
              <a:spcAft>
                <a:spcPts val="0"/>
              </a:spcAft>
              <a:buNone/>
            </a:pPr>
            <a:r>
              <a:rPr b="1" lang="en" sz="1300"/>
              <a:t> 2) Metacognition for students (minor?)</a:t>
            </a:r>
            <a:endParaRPr b="1" sz="1300"/>
          </a:p>
        </p:txBody>
      </p:sp>
      <p:sp>
        <p:nvSpPr>
          <p:cNvPr id="129" name="Google Shape;129;p21"/>
          <p:cNvSpPr txBox="1"/>
          <p:nvPr>
            <p:ph idx="2" type="body"/>
          </p:nvPr>
        </p:nvSpPr>
        <p:spPr>
          <a:xfrm>
            <a:off x="5160825" y="4578000"/>
            <a:ext cx="3983100" cy="4701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a:t>Weaknesses</a:t>
            </a:r>
            <a:r>
              <a:rPr b="1" lang="en"/>
              <a:t>: </a:t>
            </a:r>
            <a:r>
              <a:rPr b="1" lang="en" sz="1300"/>
              <a:t>students working in pairs; high workload to set up and analyze; student buy-in? </a:t>
            </a:r>
            <a:endParaRPr b="1" sz="1300"/>
          </a:p>
        </p:txBody>
      </p:sp>
      <p:sp>
        <p:nvSpPr>
          <p:cNvPr id="130" name="Google Shape;130;p21"/>
          <p:cNvSpPr txBox="1"/>
          <p:nvPr/>
        </p:nvSpPr>
        <p:spPr>
          <a:xfrm>
            <a:off x="6497800" y="677925"/>
            <a:ext cx="2646300" cy="2216400"/>
          </a:xfrm>
          <a:prstGeom prst="rect">
            <a:avLst/>
          </a:prstGeom>
          <a:noFill/>
          <a:ln>
            <a:noFill/>
          </a:ln>
        </p:spPr>
        <p:txBody>
          <a:bodyPr anchorCtr="0" anchor="t" bIns="91425" lIns="91425" spcFirstLastPara="1" rIns="91425" wrap="square" tIns="91425">
            <a:spAutoFit/>
          </a:bodyPr>
          <a:lstStyle/>
          <a:p>
            <a:pPr indent="-304800" lvl="0" marL="457200" rtl="0" algn="l">
              <a:spcBef>
                <a:spcPts val="0"/>
              </a:spcBef>
              <a:spcAft>
                <a:spcPts val="0"/>
              </a:spcAft>
              <a:buSzPts val="1200"/>
              <a:buChar char="●"/>
            </a:pPr>
            <a:r>
              <a:rPr lang="en" sz="1200"/>
              <a:t>LO: P</a:t>
            </a:r>
            <a:r>
              <a:rPr lang="en" sz="1200"/>
              <a:t>redict the products of crossed aldol reactions.</a:t>
            </a:r>
            <a:endParaRPr sz="1200"/>
          </a:p>
          <a:p>
            <a:pPr indent="-304800" lvl="0" marL="457200" rtl="0" algn="l">
              <a:spcBef>
                <a:spcPts val="0"/>
              </a:spcBef>
              <a:spcAft>
                <a:spcPts val="0"/>
              </a:spcAft>
              <a:buSzPts val="1200"/>
              <a:buChar char="●"/>
            </a:pPr>
            <a:r>
              <a:rPr lang="en" sz="1200"/>
              <a:t>Example problem:</a:t>
            </a:r>
            <a:br>
              <a:rPr lang="en" sz="1200"/>
            </a:br>
            <a:br>
              <a:rPr lang="en" sz="1200"/>
            </a:br>
            <a:br>
              <a:rPr lang="en" sz="1200"/>
            </a:br>
            <a:br>
              <a:rPr lang="en" sz="1200"/>
            </a:br>
            <a:br>
              <a:rPr lang="en" sz="1200"/>
            </a:br>
            <a:endParaRPr sz="1200"/>
          </a:p>
          <a:p>
            <a:pPr indent="0" lvl="0" marL="0" rtl="0" algn="l">
              <a:spcBef>
                <a:spcPts val="0"/>
              </a:spcBef>
              <a:spcAft>
                <a:spcPts val="0"/>
              </a:spcAft>
              <a:buNone/>
            </a:pPr>
            <a:r>
              <a:t/>
            </a:r>
            <a:endParaRPr sz="1200"/>
          </a:p>
          <a:p>
            <a:pPr indent="-304800" lvl="0" marL="457200" rtl="0" algn="l">
              <a:spcBef>
                <a:spcPts val="0"/>
              </a:spcBef>
              <a:spcAft>
                <a:spcPts val="0"/>
              </a:spcAft>
              <a:buSzPts val="1200"/>
              <a:buChar char="●"/>
            </a:pPr>
            <a:r>
              <a:rPr lang="en" sz="1200"/>
              <a:t>Student responses (incorrect):</a:t>
            </a:r>
            <a:endParaRPr sz="1200"/>
          </a:p>
        </p:txBody>
      </p:sp>
      <p:pic>
        <p:nvPicPr>
          <p:cNvPr id="131" name="Google Shape;131;p21"/>
          <p:cNvPicPr preferRelativeResize="0"/>
          <p:nvPr/>
        </p:nvPicPr>
        <p:blipFill>
          <a:blip r:embed="rId4">
            <a:alphaModFix/>
          </a:blip>
          <a:stretch>
            <a:fillRect/>
          </a:stretch>
        </p:blipFill>
        <p:spPr>
          <a:xfrm>
            <a:off x="6565600" y="1319237"/>
            <a:ext cx="2510700" cy="903692"/>
          </a:xfrm>
          <a:prstGeom prst="rect">
            <a:avLst/>
          </a:prstGeom>
          <a:noFill/>
          <a:ln>
            <a:noFill/>
          </a:ln>
        </p:spPr>
      </p:pic>
      <p:pic>
        <p:nvPicPr>
          <p:cNvPr id="132" name="Google Shape;132;p21"/>
          <p:cNvPicPr preferRelativeResize="0"/>
          <p:nvPr/>
        </p:nvPicPr>
        <p:blipFill>
          <a:blip r:embed="rId5">
            <a:alphaModFix/>
          </a:blip>
          <a:stretch>
            <a:fillRect/>
          </a:stretch>
        </p:blipFill>
        <p:spPr>
          <a:xfrm>
            <a:off x="6495989" y="2864218"/>
            <a:ext cx="2636204" cy="8685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