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72" r:id="rId5"/>
    <p:sldId id="273" r:id="rId6"/>
    <p:sldId id="274" r:id="rId7"/>
    <p:sldId id="275" r:id="rId8"/>
    <p:sldId id="278" r:id="rId9"/>
    <p:sldId id="279" r:id="rId10"/>
    <p:sldId id="280" r:id="rId11"/>
    <p:sldId id="281" r:id="rId12"/>
    <p:sldId id="276" r:id="rId13"/>
    <p:sldId id="277" r:id="rId14"/>
    <p:sldId id="28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0657-3EB1-F94F-AE59-0B4C34E864AC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DE0F-CF79-0F48-B00F-773055D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have students draw multiple structures for their answer.  You can also have them draw stereochemistry.</a:t>
            </a:r>
          </a:p>
          <a:p>
            <a:r>
              <a:rPr lang="en-US" dirty="0" smtClean="0"/>
              <a:t>Right now these are</a:t>
            </a:r>
            <a:r>
              <a:rPr lang="en-US" baseline="0" dirty="0" smtClean="0"/>
              <a:t> only available in Moodle.  I’ve asked Carl about programming them for use in Blackboard and/or Canvas.  He’s looking into those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have students add arrows to mechanistic questions.  If the mechanism has only one step, you can also require</a:t>
            </a:r>
            <a:r>
              <a:rPr lang="en-US" baseline="0" dirty="0" smtClean="0"/>
              <a:t> students to draw the products.  Student responses are eye-opening – you learn a lot about their misconceptions.</a:t>
            </a:r>
          </a:p>
          <a:p>
            <a:r>
              <a:rPr lang="en-US" baseline="0" dirty="0" smtClean="0"/>
              <a:t>So far I have used these questions for my JiTT reading quizzes but not for homework or practice.  That’s because I am writing the questions as I go.</a:t>
            </a:r>
          </a:p>
          <a:p>
            <a:r>
              <a:rPr lang="en-US" baseline="0" dirty="0" smtClean="0"/>
              <a:t>I hope to eventually share the questions on OrganicERs so that others would be able to download a database of questions to import into their own Moodle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5028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5028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34E1E-958C-D449-A71B-1401FD30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29756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297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57629" cy="4005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81" y="4677974"/>
            <a:ext cx="74830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0080" y="612775"/>
            <a:ext cx="7483091" cy="387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609" y="5244712"/>
            <a:ext cx="7477561" cy="39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57628" cy="398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venir 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792885" cy="1470025"/>
          </a:xfrm>
        </p:spPr>
        <p:txBody>
          <a:bodyPr/>
          <a:lstStyle/>
          <a:p>
            <a:pPr algn="ctr"/>
            <a:r>
              <a:rPr lang="en-US" sz="4400" dirty="0" smtClean="0">
                <a:latin typeface="Avenir Heavy"/>
                <a:cs typeface="Avenir Heavy"/>
              </a:rPr>
              <a:t>Just-in-Time Teaching </a:t>
            </a:r>
            <a:br>
              <a:rPr lang="en-US" sz="4400" dirty="0" smtClean="0">
                <a:latin typeface="Avenir Heavy"/>
                <a:cs typeface="Avenir Heavy"/>
              </a:rPr>
            </a:br>
            <a:r>
              <a:rPr lang="en-US" sz="4400" dirty="0" smtClean="0">
                <a:cs typeface="Avenir Heavy"/>
              </a:rPr>
              <a:t>at Centre College</a:t>
            </a:r>
            <a:endParaRPr lang="en-US" sz="4400" dirty="0">
              <a:latin typeface="Avenir Heavy"/>
              <a:cs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08759"/>
            <a:ext cx="7792885" cy="8484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Jennifer Muzyka, Centre College</a:t>
            </a:r>
          </a:p>
          <a:p>
            <a:pPr algn="ctr"/>
            <a:r>
              <a:rPr lang="en-US" dirty="0" smtClean="0">
                <a:cs typeface="Avenir Book"/>
              </a:rPr>
              <a:t>Active Learning in Organic Chemistry, 2016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436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chanism screenshot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8" t="26183" r="-524" b="7112"/>
          <a:stretch/>
        </p:blipFill>
        <p:spPr>
          <a:xfrm>
            <a:off x="0" y="79827"/>
            <a:ext cx="6913300" cy="4455887"/>
          </a:xfrm>
        </p:spPr>
      </p:pic>
    </p:spTree>
    <p:extLst>
      <p:ext uri="{BB962C8B-B14F-4D97-AF65-F5344CB8AC3E}">
        <p14:creationId xmlns:p14="http://schemas.microsoft.com/office/powerpoint/2010/main" val="335507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rows respons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592"/>
          <a:stretch/>
        </p:blipFill>
        <p:spPr>
          <a:xfrm>
            <a:off x="0" y="0"/>
            <a:ext cx="6618268" cy="7120278"/>
          </a:xfrm>
        </p:spPr>
      </p:pic>
    </p:spTree>
    <p:extLst>
      <p:ext uri="{BB962C8B-B14F-4D97-AF65-F5344CB8AC3E}">
        <p14:creationId xmlns:p14="http://schemas.microsoft.com/office/powerpoint/2010/main" val="364500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time on definitions</a:t>
            </a:r>
          </a:p>
          <a:p>
            <a:r>
              <a:rPr lang="en-US" dirty="0" smtClean="0"/>
              <a:t>More time on complex concepts</a:t>
            </a:r>
          </a:p>
          <a:p>
            <a:r>
              <a:rPr lang="en-US" dirty="0" smtClean="0"/>
              <a:t>Address student questions</a:t>
            </a:r>
          </a:p>
          <a:p>
            <a:r>
              <a:rPr lang="en-US" dirty="0" smtClean="0"/>
              <a:t>Address misconceptions</a:t>
            </a:r>
          </a:p>
          <a:p>
            <a:r>
              <a:rPr lang="en-US" dirty="0" smtClean="0"/>
              <a:t>Clicker questions (Peer Instruction)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0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what is meant by the term </a:t>
            </a:r>
            <a:r>
              <a:rPr lang="en-US" dirty="0" err="1" smtClean="0"/>
              <a:t>regiochemistry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the </a:t>
            </a:r>
            <a:r>
              <a:rPr lang="en-US" dirty="0" err="1" smtClean="0"/>
              <a:t>regiochemistry</a:t>
            </a:r>
            <a:r>
              <a:rPr lang="en-US" dirty="0" smtClean="0"/>
              <a:t> observed in the reaction of 1-hexene with HCl.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3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EasyOChem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3039"/>
            <a:ext cx="8461829" cy="398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courses.centre.edu</a:t>
            </a:r>
            <a:endParaRPr lang="en-US" dirty="0" smtClean="0"/>
          </a:p>
          <a:p>
            <a:r>
              <a:rPr lang="en-US" dirty="0" smtClean="0"/>
              <a:t>Login ID = </a:t>
            </a:r>
            <a:r>
              <a:rPr lang="en-US" dirty="0" err="1" smtClean="0"/>
              <a:t>firstname.lastname</a:t>
            </a:r>
            <a:r>
              <a:rPr lang="en-US" dirty="0" smtClean="0"/>
              <a:t> (all lower case)</a:t>
            </a:r>
          </a:p>
          <a:p>
            <a:pPr lvl="1"/>
            <a:r>
              <a:rPr lang="en-US" sz="2100" dirty="0" smtClean="0"/>
              <a:t>If you have a first initial and middle name, your login follows this style - S</a:t>
            </a:r>
            <a:r>
              <a:rPr lang="en-US" sz="2100" dirty="0"/>
              <a:t>. Jane </a:t>
            </a:r>
            <a:r>
              <a:rPr lang="en-US" sz="2100" dirty="0" err="1" smtClean="0"/>
              <a:t>Myong</a:t>
            </a:r>
            <a:r>
              <a:rPr lang="en-US" sz="2100" dirty="0" smtClean="0"/>
              <a:t>, </a:t>
            </a:r>
            <a:r>
              <a:rPr lang="en-US" sz="2100" dirty="0" err="1" smtClean="0"/>
              <a:t>s.jane.myong</a:t>
            </a:r>
            <a:endParaRPr lang="en-US" sz="2100" dirty="0"/>
          </a:p>
          <a:p>
            <a:pPr lvl="1"/>
            <a:r>
              <a:rPr lang="en-US" sz="2100" dirty="0" smtClean="0"/>
              <a:t>Hyphenated </a:t>
            </a:r>
            <a:r>
              <a:rPr lang="en-US" sz="2100" dirty="0" err="1"/>
              <a:t>lastnames</a:t>
            </a:r>
            <a:r>
              <a:rPr lang="en-US" sz="2100" dirty="0"/>
              <a:t> </a:t>
            </a:r>
            <a:r>
              <a:rPr lang="en-US" sz="2100" dirty="0" smtClean="0"/>
              <a:t>use </a:t>
            </a:r>
            <a:r>
              <a:rPr lang="en-US" sz="2100" dirty="0"/>
              <a:t>their full name, i.e. </a:t>
            </a:r>
            <a:r>
              <a:rPr lang="en-US" sz="2100" dirty="0" err="1"/>
              <a:t>bidisha.bose-</a:t>
            </a:r>
            <a:r>
              <a:rPr lang="en-US" sz="2100" dirty="0" err="1" smtClean="0"/>
              <a:t>basu</a:t>
            </a:r>
            <a:r>
              <a:rPr lang="en-US" sz="2100" dirty="0" smtClean="0"/>
              <a:t> and </a:t>
            </a:r>
            <a:r>
              <a:rPr lang="en-US" sz="2100" dirty="0" err="1" smtClean="0"/>
              <a:t>sandy.lukaszewski</a:t>
            </a:r>
            <a:r>
              <a:rPr lang="en-US" sz="2100" dirty="0"/>
              <a:t>-rose </a:t>
            </a:r>
          </a:p>
          <a:p>
            <a:pPr lvl="1"/>
            <a:r>
              <a:rPr lang="en-US" sz="2100" dirty="0" smtClean="0"/>
              <a:t>Kim </a:t>
            </a:r>
            <a:r>
              <a:rPr lang="en-US" sz="2100" dirty="0"/>
              <a:t>Nguyen </a:t>
            </a:r>
            <a:r>
              <a:rPr lang="en-US" sz="2100" dirty="0" smtClean="0"/>
              <a:t>is kim.nguyen2</a:t>
            </a:r>
          </a:p>
          <a:p>
            <a:r>
              <a:rPr lang="en-US" dirty="0" smtClean="0"/>
              <a:t>Password = Organic2016</a:t>
            </a:r>
          </a:p>
          <a:p>
            <a:r>
              <a:rPr lang="en-US" dirty="0" smtClean="0"/>
              <a:t>Log in, take the quiz as a student</a:t>
            </a:r>
          </a:p>
        </p:txBody>
      </p:sp>
    </p:spTree>
    <p:extLst>
      <p:ext uri="{BB962C8B-B14F-4D97-AF65-F5344CB8AC3E}">
        <p14:creationId xmlns:p14="http://schemas.microsoft.com/office/powerpoint/2010/main" val="415444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Just-in-Time Teaching:  Blending Active Learning with Web Technology </a:t>
            </a:r>
            <a:r>
              <a:rPr lang="en-US" dirty="0" smtClean="0"/>
              <a:t>by </a:t>
            </a:r>
            <a:r>
              <a:rPr lang="en-US" dirty="0" err="1" smtClean="0"/>
              <a:t>Gregor</a:t>
            </a:r>
            <a:r>
              <a:rPr lang="en-US" dirty="0" smtClean="0"/>
              <a:t> Novak et al, Addison-Wesley, 1999</a:t>
            </a:r>
          </a:p>
          <a:p>
            <a:r>
              <a:rPr lang="en-US" i="1" dirty="0" smtClean="0"/>
              <a:t>Just-in-Time Teaching:  Across the Disciplines, Across the Academy</a:t>
            </a:r>
            <a:r>
              <a:rPr lang="en-US" dirty="0" smtClean="0"/>
              <a:t>, edited by Scott </a:t>
            </a:r>
            <a:r>
              <a:rPr lang="en-US" dirty="0" err="1" smtClean="0"/>
              <a:t>Simkins</a:t>
            </a:r>
            <a:r>
              <a:rPr lang="en-US" dirty="0" smtClean="0"/>
              <a:t> and Mark H. Maier, Stylus, 2010</a:t>
            </a:r>
          </a:p>
          <a:p>
            <a:r>
              <a:rPr lang="en-US" dirty="0" smtClean="0"/>
              <a:t>“Peer Instruction:  Ten Years of Experience and Results,” by Catherine H. Crouch and Eric Mazur, </a:t>
            </a:r>
            <a:r>
              <a:rPr lang="en-US" i="1" dirty="0" smtClean="0"/>
              <a:t>Am. J. Phys.  </a:t>
            </a:r>
            <a:r>
              <a:rPr lang="en-US" b="1" dirty="0" smtClean="0"/>
              <a:t>2001</a:t>
            </a:r>
            <a:r>
              <a:rPr lang="en-US" dirty="0" smtClean="0"/>
              <a:t>, </a:t>
            </a:r>
            <a:r>
              <a:rPr lang="en-US" i="1" dirty="0" smtClean="0"/>
              <a:t>69</a:t>
            </a:r>
            <a:r>
              <a:rPr lang="en-US" dirty="0" smtClean="0"/>
              <a:t>, 970-977.</a:t>
            </a:r>
          </a:p>
          <a:p>
            <a:r>
              <a:rPr lang="en-US" dirty="0" smtClean="0"/>
              <a:t>“Just-in-Time Teaching in Chemistry Courses with Moodle,” Jennifer Muzyka, Spring 2014 ConfChem, http://</a:t>
            </a:r>
            <a:r>
              <a:rPr lang="en-US" dirty="0" err="1" smtClean="0"/>
              <a:t>confchem.ccce.divched.org</a:t>
            </a:r>
            <a:r>
              <a:rPr lang="en-US" dirty="0" smtClean="0"/>
              <a:t>/2014SpringConfChemP8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role does the textbook play in your teaching?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2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 with Textbook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don’t buy book</a:t>
            </a:r>
          </a:p>
          <a:p>
            <a:r>
              <a:rPr lang="en-US" dirty="0" smtClean="0"/>
              <a:t>Students don’t read book</a:t>
            </a:r>
          </a:p>
          <a:p>
            <a:r>
              <a:rPr lang="en-US" dirty="0" smtClean="0"/>
              <a:t>Students don’t read before class</a:t>
            </a:r>
          </a:p>
          <a:p>
            <a:r>
              <a:rPr lang="en-US" dirty="0" smtClean="0"/>
              <a:t>Students struggle to read technical material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12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questions &amp;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point students to important topics</a:t>
            </a:r>
          </a:p>
          <a:p>
            <a:r>
              <a:rPr lang="en-US" dirty="0" smtClean="0"/>
              <a:t>Students process ideas as they write</a:t>
            </a:r>
          </a:p>
          <a:p>
            <a:r>
              <a:rPr lang="en-US" dirty="0" smtClean="0"/>
              <a:t>Students develop reading skills</a:t>
            </a:r>
          </a:p>
          <a:p>
            <a:r>
              <a:rPr lang="en-US" dirty="0" smtClean="0"/>
              <a:t>Students develop writing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0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 at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Pre-class reading assignment</a:t>
            </a:r>
          </a:p>
          <a:p>
            <a:r>
              <a:rPr lang="en-US" dirty="0" smtClean="0"/>
              <a:t>Questions about reading</a:t>
            </a:r>
          </a:p>
          <a:p>
            <a:r>
              <a:rPr lang="en-US" dirty="0" smtClean="0"/>
              <a:t>Student responses reviewed</a:t>
            </a:r>
          </a:p>
          <a:p>
            <a:r>
              <a:rPr lang="en-US" dirty="0" smtClean="0"/>
              <a:t>Address misconceptions during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3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Reading questions – faculty perspective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questions</a:t>
            </a:r>
          </a:p>
          <a:p>
            <a:r>
              <a:rPr lang="en-US" dirty="0" smtClean="0"/>
              <a:t>Read/grade student responses</a:t>
            </a:r>
          </a:p>
          <a:p>
            <a:r>
              <a:rPr lang="en-US" dirty="0" smtClean="0"/>
              <a:t>Develop class materials based on responses</a:t>
            </a:r>
          </a:p>
          <a:p>
            <a:r>
              <a:rPr lang="en-US" dirty="0" smtClean="0"/>
              <a:t>Responses from otherwise silent students!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2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ding question respons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r="-396"/>
          <a:stretch/>
        </p:blipFill>
        <p:spPr>
          <a:xfrm>
            <a:off x="0" y="82509"/>
            <a:ext cx="9167092" cy="5131325"/>
          </a:xfrm>
        </p:spPr>
      </p:pic>
    </p:spTree>
    <p:extLst>
      <p:ext uri="{BB962C8B-B14F-4D97-AF65-F5344CB8AC3E}">
        <p14:creationId xmlns:p14="http://schemas.microsoft.com/office/powerpoint/2010/main" val="146543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syONameScreensho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6554" r="4693" b="8735"/>
          <a:stretch/>
        </p:blipFill>
        <p:spPr>
          <a:xfrm>
            <a:off x="355600" y="435429"/>
            <a:ext cx="6379028" cy="4978400"/>
          </a:xfrm>
        </p:spPr>
      </p:pic>
    </p:spTree>
    <p:extLst>
      <p:ext uri="{BB962C8B-B14F-4D97-AF65-F5344CB8AC3E}">
        <p14:creationId xmlns:p14="http://schemas.microsoft.com/office/powerpoint/2010/main" val="257292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ltiple products screen shot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t="17937" r="4361" b="6126"/>
          <a:stretch/>
        </p:blipFill>
        <p:spPr>
          <a:xfrm>
            <a:off x="108859" y="108856"/>
            <a:ext cx="6531428" cy="5130801"/>
          </a:xfrm>
        </p:spPr>
      </p:pic>
    </p:spTree>
    <p:extLst>
      <p:ext uri="{BB962C8B-B14F-4D97-AF65-F5344CB8AC3E}">
        <p14:creationId xmlns:p14="http://schemas.microsoft.com/office/powerpoint/2010/main" val="282494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505</Words>
  <Application>Microsoft Macintosh PowerPoint</Application>
  <PresentationFormat>On-screen Show (4:3)</PresentationFormat>
  <Paragraphs>54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Just-in-Time Teaching  at Centre College</vt:lpstr>
      <vt:lpstr>What role does the textbook play in your teaching?</vt:lpstr>
      <vt:lpstr>Potential Issues with Textbook Usage</vt:lpstr>
      <vt:lpstr>Reading questions &amp; students</vt:lpstr>
      <vt:lpstr>JiTT at Centre</vt:lpstr>
      <vt:lpstr>Reading questions – faculty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in class</vt:lpstr>
      <vt:lpstr>Question quality</vt:lpstr>
      <vt:lpstr>EasyOChem</vt:lpstr>
      <vt:lpstr>Resources</vt:lpstr>
    </vt:vector>
  </TitlesOfParts>
  <Company>Centre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Lanigan</dc:creator>
  <cp:lastModifiedBy>Jennifer</cp:lastModifiedBy>
  <cp:revision>44</cp:revision>
  <dcterms:created xsi:type="dcterms:W3CDTF">2013-09-30T19:15:25Z</dcterms:created>
  <dcterms:modified xsi:type="dcterms:W3CDTF">2016-06-17T14:12:27Z</dcterms:modified>
</cp:coreProperties>
</file>